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7"/>
  </p:notesMasterIdLst>
  <p:sldIdLst>
    <p:sldId id="256" r:id="rId2"/>
    <p:sldId id="257" r:id="rId3"/>
    <p:sldId id="259" r:id="rId4"/>
    <p:sldId id="260" r:id="rId5"/>
    <p:sldId id="277" r:id="rId6"/>
    <p:sldId id="261" r:id="rId7"/>
    <p:sldId id="272" r:id="rId8"/>
    <p:sldId id="273" r:id="rId9"/>
    <p:sldId id="274" r:id="rId10"/>
    <p:sldId id="262" r:id="rId11"/>
    <p:sldId id="275" r:id="rId12"/>
    <p:sldId id="276" r:id="rId13"/>
    <p:sldId id="266" r:id="rId14"/>
    <p:sldId id="270" r:id="rId15"/>
    <p:sldId id="271"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66c19f939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66c19f939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66c19f93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66c19f93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57fa0056d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57fa0056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6c1fe426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6c1fe426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66c19f93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66c19f93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66c19f93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66c19f93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495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c1fe426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c1fe426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3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66c19f939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66c19f93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633304" y="-648376"/>
            <a:ext cx="733500" cy="2367600"/>
            <a:chOff x="685136" y="-246616"/>
            <a:chExt cx="733500" cy="2367600"/>
          </a:xfrm>
        </p:grpSpPr>
        <p:sp>
          <p:nvSpPr>
            <p:cNvPr id="10" name="Google Shape;10;p2"/>
            <p:cNvSpPr/>
            <p:nvPr/>
          </p:nvSpPr>
          <p:spPr>
            <a:xfrm>
              <a:off x="685136" y="-246616"/>
              <a:ext cx="733500" cy="23676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 name="Google Shape;11;p2" descr="tab-rgb.eps"/>
            <p:cNvPicPr preferRelativeResize="0"/>
            <p:nvPr/>
          </p:nvPicPr>
          <p:blipFill rotWithShape="1">
            <a:blip r:embed="rId2">
              <a:alphaModFix/>
            </a:blip>
            <a:srcRect/>
            <a:stretch/>
          </p:blipFill>
          <p:spPr>
            <a:xfrm>
              <a:off x="807308" y="1380149"/>
              <a:ext cx="489121" cy="62080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311708" y="744575"/>
            <a:ext cx="8520600" cy="2052600"/>
          </a:xfrm>
          <a:prstGeom prst="rect">
            <a:avLst/>
          </a:prstGeom>
        </p:spPr>
        <p:txBody>
          <a:bodyPr spcFirstLastPara="1" wrap="square" lIns="91425" tIns="45700" rIns="91425" bIns="4570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1"/>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71" name="Google Shape;7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660B13"/>
        </a:solidFill>
        <a:effectLst/>
      </p:bgPr>
    </p:bg>
    <p:spTree>
      <p:nvGrpSpPr>
        <p:cNvPr id="1" name="Shape 12"/>
        <p:cNvGrpSpPr/>
        <p:nvPr/>
      </p:nvGrpSpPr>
      <p:grpSpPr>
        <a:xfrm>
          <a:off x="0" y="0"/>
          <a:ext cx="0" cy="0"/>
          <a:chOff x="0" y="0"/>
          <a:chExt cx="0" cy="0"/>
        </a:xfrm>
      </p:grpSpPr>
      <p:sp>
        <p:nvSpPr>
          <p:cNvPr id="13" name="Google Shape;13;p3"/>
          <p:cNvSpPr txBox="1"/>
          <p:nvPr/>
        </p:nvSpPr>
        <p:spPr>
          <a:xfrm>
            <a:off x="1378689" y="239050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 name="Google Shape;14;p3"/>
          <p:cNvSpPr txBox="1"/>
          <p:nvPr/>
        </p:nvSpPr>
        <p:spPr>
          <a:xfrm>
            <a:off x="1378689" y="239050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 name="Google Shape;15;p3"/>
          <p:cNvSpPr txBox="1"/>
          <p:nvPr/>
        </p:nvSpPr>
        <p:spPr>
          <a:xfrm>
            <a:off x="1378689" y="239050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16;p3"/>
          <p:cNvSpPr txBox="1">
            <a:spLocks noGrp="1"/>
          </p:cNvSpPr>
          <p:nvPr>
            <p:ph type="title"/>
          </p:nvPr>
        </p:nvSpPr>
        <p:spPr>
          <a:xfrm>
            <a:off x="506694" y="2274522"/>
            <a:ext cx="6802500" cy="657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FFFFFF"/>
              </a:buClr>
              <a:buSzPts val="4000"/>
              <a:buFont typeface="Arial"/>
              <a:buNone/>
              <a:defRPr sz="4000" b="1" i="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526131" y="2032786"/>
            <a:ext cx="3700500" cy="2523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400"/>
              <a:buNone/>
              <a:defRPr sz="1400" b="1"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p:nvPr/>
        </p:nvSpPr>
        <p:spPr>
          <a:xfrm>
            <a:off x="-14942" y="2032000"/>
            <a:ext cx="148500" cy="8367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525303" y="464386"/>
            <a:ext cx="4560600" cy="7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404041"/>
              </a:buClr>
              <a:buSzPts val="3000"/>
              <a:buFont typeface="Arial"/>
              <a:buNone/>
              <a:defRPr sz="3000" b="1" i="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525303" y="1629405"/>
            <a:ext cx="4560600" cy="2792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marL="914400" lvl="1"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marL="1371600" lvl="2"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marL="1828800" lvl="3"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marL="2286000" lvl="4"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4"/>
          <p:cNvSpPr>
            <a:spLocks noGrp="1"/>
          </p:cNvSpPr>
          <p:nvPr>
            <p:ph type="pic" idx="2"/>
          </p:nvPr>
        </p:nvSpPr>
        <p:spPr>
          <a:xfrm>
            <a:off x="5573058" y="0"/>
            <a:ext cx="3570900" cy="5143500"/>
          </a:xfrm>
          <a:prstGeom prst="rect">
            <a:avLst/>
          </a:prstGeom>
          <a:noFill/>
          <a:ln>
            <a:noFill/>
          </a:ln>
        </p:spPr>
      </p:sp>
      <p:sp>
        <p:nvSpPr>
          <p:cNvPr id="23" name="Google Shape;23;p4"/>
          <p:cNvSpPr/>
          <p:nvPr/>
        </p:nvSpPr>
        <p:spPr>
          <a:xfrm>
            <a:off x="0" y="486799"/>
            <a:ext cx="82800" cy="3873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4" name="Google Shape;24;p4"/>
          <p:cNvGrpSpPr/>
          <p:nvPr/>
        </p:nvGrpSpPr>
        <p:grpSpPr>
          <a:xfrm>
            <a:off x="-30788" y="4661517"/>
            <a:ext cx="9228600" cy="528990"/>
            <a:chOff x="-30788" y="4661517"/>
            <a:chExt cx="9228600" cy="528990"/>
          </a:xfrm>
        </p:grpSpPr>
        <p:sp>
          <p:nvSpPr>
            <p:cNvPr id="25" name="Google Shape;25;p4"/>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6;p4"/>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 name="Google Shape;27;p4"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529827" y="759070"/>
            <a:ext cx="8004300" cy="69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404041"/>
              </a:buClr>
              <a:buSzPts val="3000"/>
              <a:buFont typeface="Arial"/>
              <a:buNone/>
              <a:defRPr sz="3000" b="1" i="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p:nvPr/>
        </p:nvSpPr>
        <p:spPr>
          <a:xfrm>
            <a:off x="0" y="957832"/>
            <a:ext cx="82800" cy="3873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5"/>
          <p:cNvSpPr txBox="1">
            <a:spLocks noGrp="1"/>
          </p:cNvSpPr>
          <p:nvPr>
            <p:ph type="body" idx="1"/>
          </p:nvPr>
        </p:nvSpPr>
        <p:spPr>
          <a:xfrm>
            <a:off x="4833956" y="284947"/>
            <a:ext cx="3700500" cy="252300"/>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5"/>
          <p:cNvSpPr txBox="1"/>
          <p:nvPr/>
        </p:nvSpPr>
        <p:spPr>
          <a:xfrm>
            <a:off x="3556000" y="3541059"/>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5"/>
          <p:cNvSpPr txBox="1">
            <a:spLocks noGrp="1"/>
          </p:cNvSpPr>
          <p:nvPr>
            <p:ph type="body" idx="2"/>
          </p:nvPr>
        </p:nvSpPr>
        <p:spPr>
          <a:xfrm>
            <a:off x="518824" y="1629404"/>
            <a:ext cx="8015700" cy="2810700"/>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marL="914400" lvl="1"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marL="1371600" lvl="2"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marL="1828800" lvl="3"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marL="2286000" lvl="4"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34" name="Google Shape;34;p5"/>
          <p:cNvGrpSpPr/>
          <p:nvPr/>
        </p:nvGrpSpPr>
        <p:grpSpPr>
          <a:xfrm>
            <a:off x="-30788" y="4661517"/>
            <a:ext cx="9228600" cy="528990"/>
            <a:chOff x="-30788" y="4661517"/>
            <a:chExt cx="9228600" cy="528990"/>
          </a:xfrm>
        </p:grpSpPr>
        <p:sp>
          <p:nvSpPr>
            <p:cNvPr id="35" name="Google Shape;35;p5"/>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5"/>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Google Shape;37;p5"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footer: white">
  <p:cSld name="Blank with footer: white">
    <p:spTree>
      <p:nvGrpSpPr>
        <p:cNvPr id="1" name="Shape 38"/>
        <p:cNvGrpSpPr/>
        <p:nvPr/>
      </p:nvGrpSpPr>
      <p:grpSpPr>
        <a:xfrm>
          <a:off x="0" y="0"/>
          <a:ext cx="0" cy="0"/>
          <a:chOff x="0" y="0"/>
          <a:chExt cx="0" cy="0"/>
        </a:xfrm>
      </p:grpSpPr>
      <p:grpSp>
        <p:nvGrpSpPr>
          <p:cNvPr id="39" name="Google Shape;39;p6"/>
          <p:cNvGrpSpPr/>
          <p:nvPr/>
        </p:nvGrpSpPr>
        <p:grpSpPr>
          <a:xfrm>
            <a:off x="-30788" y="4661517"/>
            <a:ext cx="9228600" cy="528990"/>
            <a:chOff x="-30788" y="4661517"/>
            <a:chExt cx="9228600" cy="528990"/>
          </a:xfrm>
        </p:grpSpPr>
        <p:sp>
          <p:nvSpPr>
            <p:cNvPr id="40" name="Google Shape;40;p6"/>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6"/>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2" name="Google Shape;42;p6"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nly: black">
  <p:cSld name="Content only: black">
    <p:bg>
      <p:bgPr>
        <a:solidFill>
          <a:schemeClr val="lt1"/>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523348" y="759070"/>
            <a:ext cx="8004300" cy="699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A90533"/>
              </a:buClr>
              <a:buSzPts val="3000"/>
              <a:buFont typeface="Arial"/>
              <a:buNone/>
              <a:defRPr sz="3000" b="1" i="0" cap="none">
                <a:solidFill>
                  <a:srgbClr val="A9053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subTitle" idx="1"/>
          </p:nvPr>
        </p:nvSpPr>
        <p:spPr>
          <a:xfrm>
            <a:off x="523348" y="1630404"/>
            <a:ext cx="8011200" cy="2818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1800"/>
              <a:buFont typeface="Arial"/>
              <a:buAutoNum type="arabicPeriod"/>
              <a:defRPr sz="1800">
                <a:solidFill>
                  <a:schemeClr val="dk1"/>
                </a:solidFill>
                <a:latin typeface="Arial"/>
                <a:ea typeface="Arial"/>
                <a:cs typeface="Arial"/>
                <a:sym typeface="Arial"/>
              </a:defRPr>
            </a:lvl1pPr>
            <a:lvl2pPr lvl="1" algn="ctr">
              <a:lnSpc>
                <a:spcPct val="100000"/>
              </a:lnSpc>
              <a:spcBef>
                <a:spcPts val="1800"/>
              </a:spcBef>
              <a:spcAft>
                <a:spcPts val="0"/>
              </a:spcAft>
              <a:buClr>
                <a:srgbClr val="888888"/>
              </a:buClr>
              <a:buSzPts val="1800"/>
              <a:buNone/>
              <a:defRPr>
                <a:solidFill>
                  <a:srgbClr val="888888"/>
                </a:solidFill>
              </a:defRPr>
            </a:lvl2pPr>
            <a:lvl3pPr lvl="2" algn="ctr">
              <a:lnSpc>
                <a:spcPct val="100000"/>
              </a:lnSpc>
              <a:spcBef>
                <a:spcPts val="1800"/>
              </a:spcBef>
              <a:spcAft>
                <a:spcPts val="0"/>
              </a:spcAft>
              <a:buClr>
                <a:srgbClr val="888888"/>
              </a:buClr>
              <a:buSzPts val="1800"/>
              <a:buNone/>
              <a:defRPr>
                <a:solidFill>
                  <a:srgbClr val="888888"/>
                </a:solidFill>
              </a:defRPr>
            </a:lvl3pPr>
            <a:lvl4pPr lvl="3" algn="ctr">
              <a:lnSpc>
                <a:spcPct val="100000"/>
              </a:lnSpc>
              <a:spcBef>
                <a:spcPts val="1800"/>
              </a:spcBef>
              <a:spcAft>
                <a:spcPts val="0"/>
              </a:spcAft>
              <a:buClr>
                <a:srgbClr val="888888"/>
              </a:buClr>
              <a:buSzPts val="1800"/>
              <a:buNone/>
              <a:defRPr>
                <a:solidFill>
                  <a:srgbClr val="888888"/>
                </a:solidFill>
              </a:defRPr>
            </a:lvl4pPr>
            <a:lvl5pPr lvl="4" algn="ctr">
              <a:lnSpc>
                <a:spcPct val="100000"/>
              </a:lnSpc>
              <a:spcBef>
                <a:spcPts val="1800"/>
              </a:spcBef>
              <a:spcAft>
                <a:spcPts val="0"/>
              </a:spcAft>
              <a:buClr>
                <a:srgbClr val="888888"/>
              </a:buClr>
              <a:buSzPts val="1800"/>
              <a:buNone/>
              <a:defRPr>
                <a:solidFill>
                  <a:srgbClr val="888888"/>
                </a:solidFill>
              </a:defRPr>
            </a:lvl5pPr>
            <a:lvl6pPr lvl="5" algn="ctr">
              <a:spcBef>
                <a:spcPts val="18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6" name="Google Shape;46;p7"/>
          <p:cNvSpPr txBox="1">
            <a:spLocks noGrp="1"/>
          </p:cNvSpPr>
          <p:nvPr>
            <p:ph type="body" idx="2"/>
          </p:nvPr>
        </p:nvSpPr>
        <p:spPr>
          <a:xfrm>
            <a:off x="4833956" y="284947"/>
            <a:ext cx="3700500" cy="252300"/>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7"/>
          <p:cNvSpPr/>
          <p:nvPr/>
        </p:nvSpPr>
        <p:spPr>
          <a:xfrm>
            <a:off x="0" y="957832"/>
            <a:ext cx="82800" cy="3873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8" name="Google Shape;48;p7"/>
          <p:cNvGrpSpPr/>
          <p:nvPr/>
        </p:nvGrpSpPr>
        <p:grpSpPr>
          <a:xfrm>
            <a:off x="-30788" y="4661517"/>
            <a:ext cx="9228600" cy="528990"/>
            <a:chOff x="-30788" y="4661517"/>
            <a:chExt cx="9228600" cy="528990"/>
          </a:xfrm>
        </p:grpSpPr>
        <p:sp>
          <p:nvSpPr>
            <p:cNvPr id="49" name="Google Shape;49;p7"/>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50;p7"/>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1" name="Google Shape;51;p7"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black">
  <p:cSld name="Content and photo: black">
    <p:bg>
      <p:bgPr>
        <a:solidFill>
          <a:schemeClr val="lt1"/>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530124" y="464386"/>
            <a:ext cx="4560600" cy="7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990000"/>
              </a:buClr>
              <a:buSzPts val="3000"/>
              <a:buFont typeface="Arial"/>
              <a:buNone/>
              <a:defRPr sz="3000" b="1" i="0">
                <a:solidFill>
                  <a:srgbClr val="99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530124" y="1629404"/>
            <a:ext cx="4560600" cy="2801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chemeClr val="dk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Font typeface="Arial"/>
              <a:buChar char="•"/>
              <a:defRPr sz="1800">
                <a:solidFill>
                  <a:schemeClr val="dk1"/>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42900" algn="l">
              <a:lnSpc>
                <a:spcPct val="100000"/>
              </a:lnSpc>
              <a:spcBef>
                <a:spcPts val="1800"/>
              </a:spcBef>
              <a:spcAft>
                <a:spcPts val="0"/>
              </a:spcAft>
              <a:buClr>
                <a:schemeClr val="dk1"/>
              </a:buClr>
              <a:buSzPts val="1800"/>
              <a:buFont typeface="Arial"/>
              <a:buChar char="•"/>
              <a:defRPr sz="1800">
                <a:solidFill>
                  <a:schemeClr val="dk1"/>
                </a:solidFill>
                <a:latin typeface="Arial"/>
                <a:ea typeface="Arial"/>
                <a:cs typeface="Arial"/>
                <a:sym typeface="Arial"/>
              </a:defRPr>
            </a:lvl4pPr>
            <a:lvl5pPr marL="2286000" lvl="4" indent="-342900" algn="l">
              <a:lnSpc>
                <a:spcPct val="100000"/>
              </a:lnSpc>
              <a:spcBef>
                <a:spcPts val="1800"/>
              </a:spcBef>
              <a:spcAft>
                <a:spcPts val="0"/>
              </a:spcAft>
              <a:buClr>
                <a:schemeClr val="dk1"/>
              </a:buClr>
              <a:buSzPts val="1800"/>
              <a:buFont typeface="Arial"/>
              <a:buChar char="•"/>
              <a:defRPr sz="1800">
                <a:solidFill>
                  <a:schemeClr val="dk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8"/>
          <p:cNvSpPr>
            <a:spLocks noGrp="1"/>
          </p:cNvSpPr>
          <p:nvPr>
            <p:ph type="pic" idx="2"/>
          </p:nvPr>
        </p:nvSpPr>
        <p:spPr>
          <a:xfrm>
            <a:off x="5564909" y="0"/>
            <a:ext cx="3570900" cy="5143500"/>
          </a:xfrm>
          <a:prstGeom prst="rect">
            <a:avLst/>
          </a:prstGeom>
          <a:noFill/>
          <a:ln>
            <a:noFill/>
          </a:ln>
        </p:spPr>
      </p:sp>
      <p:sp>
        <p:nvSpPr>
          <p:cNvPr id="56" name="Google Shape;56;p8"/>
          <p:cNvSpPr/>
          <p:nvPr/>
        </p:nvSpPr>
        <p:spPr>
          <a:xfrm>
            <a:off x="-15847" y="486799"/>
            <a:ext cx="82800" cy="3873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57;p8"/>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 name="Google Shape;58;p8"/>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8"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footer: black">
  <p:cSld name="Blank with footer: black">
    <p:bg>
      <p:bgPr>
        <a:solidFill>
          <a:schemeClr val="lt1"/>
        </a:solidFill>
        <a:effectLst/>
      </p:bgPr>
    </p:bg>
    <p:spTree>
      <p:nvGrpSpPr>
        <p:cNvPr id="1" name="Shape 60"/>
        <p:cNvGrpSpPr/>
        <p:nvPr/>
      </p:nvGrpSpPr>
      <p:grpSpPr>
        <a:xfrm>
          <a:off x="0" y="0"/>
          <a:ext cx="0" cy="0"/>
          <a:chOff x="0" y="0"/>
          <a:chExt cx="0" cy="0"/>
        </a:xfrm>
      </p:grpSpPr>
      <p:grpSp>
        <p:nvGrpSpPr>
          <p:cNvPr id="61" name="Google Shape;61;p9"/>
          <p:cNvGrpSpPr/>
          <p:nvPr/>
        </p:nvGrpSpPr>
        <p:grpSpPr>
          <a:xfrm>
            <a:off x="-30788" y="4661517"/>
            <a:ext cx="9228600" cy="528990"/>
            <a:chOff x="-30788" y="4661517"/>
            <a:chExt cx="9228600" cy="528990"/>
          </a:xfrm>
        </p:grpSpPr>
        <p:sp>
          <p:nvSpPr>
            <p:cNvPr id="62" name="Google Shape;62;p9"/>
            <p:cNvSpPr/>
            <p:nvPr/>
          </p:nvSpPr>
          <p:spPr>
            <a:xfrm>
              <a:off x="-30788" y="4734807"/>
              <a:ext cx="9228600" cy="455700"/>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9"/>
            <p:cNvSpPr/>
            <p:nvPr/>
          </p:nvSpPr>
          <p:spPr>
            <a:xfrm>
              <a:off x="635303" y="4661517"/>
              <a:ext cx="387300" cy="5289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4" name="Google Shape;64;p9" descr="tab-rgb.eps"/>
            <p:cNvPicPr preferRelativeResize="0"/>
            <p:nvPr/>
          </p:nvPicPr>
          <p:blipFill rotWithShape="1">
            <a:blip r:embed="rId2">
              <a:alphaModFix/>
            </a:blip>
            <a:srcRect/>
            <a:stretch/>
          </p:blipFill>
          <p:spPr>
            <a:xfrm>
              <a:off x="699798" y="4726863"/>
              <a:ext cx="258208" cy="3277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osing slide with IUPUI lockup">
  <p:cSld name="Closing slide with IUPUI lockup">
    <p:bg>
      <p:bgPr>
        <a:solidFill>
          <a:srgbClr val="690304"/>
        </a:solidFill>
        <a:effectLst/>
      </p:bgPr>
    </p:bg>
    <p:spTree>
      <p:nvGrpSpPr>
        <p:cNvPr id="1" name="Shape 65"/>
        <p:cNvGrpSpPr/>
        <p:nvPr/>
      </p:nvGrpSpPr>
      <p:grpSpPr>
        <a:xfrm>
          <a:off x="0" y="0"/>
          <a:ext cx="0" cy="0"/>
          <a:chOff x="0" y="0"/>
          <a:chExt cx="0" cy="0"/>
        </a:xfrm>
      </p:grpSpPr>
      <p:sp>
        <p:nvSpPr>
          <p:cNvPr id="66" name="Google Shape;66;p10"/>
          <p:cNvSpPr txBox="1">
            <a:spLocks noGrp="1"/>
          </p:cNvSpPr>
          <p:nvPr>
            <p:ph type="body" idx="1"/>
          </p:nvPr>
        </p:nvSpPr>
        <p:spPr>
          <a:xfrm>
            <a:off x="536602" y="680397"/>
            <a:ext cx="7859100" cy="272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marL="1371600" lvl="2"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marL="1828800" lvl="3"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marL="2286000" lvl="4" indent="-330200" algn="l">
              <a:lnSpc>
                <a:spcPct val="100000"/>
              </a:lnSpc>
              <a:spcBef>
                <a:spcPts val="1800"/>
              </a:spcBef>
              <a:spcAft>
                <a:spcPts val="0"/>
              </a:spcAft>
              <a:buClr>
                <a:schemeClr val="lt1"/>
              </a:buClr>
              <a:buSzPts val="1600"/>
              <a:buChar char="»"/>
              <a:defRPr sz="1600">
                <a:solidFill>
                  <a:schemeClr val="lt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0"/>
          <p:cNvSpPr/>
          <p:nvPr/>
        </p:nvSpPr>
        <p:spPr>
          <a:xfrm>
            <a:off x="-15847" y="680397"/>
            <a:ext cx="82800" cy="38730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1892" y="634604"/>
            <a:ext cx="6802500" cy="8574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161892" y="1589938"/>
            <a:ext cx="6802500" cy="32154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1.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2"/>
          <p:cNvSpPr txBox="1"/>
          <p:nvPr/>
        </p:nvSpPr>
        <p:spPr>
          <a:xfrm>
            <a:off x="1885745" y="1812670"/>
            <a:ext cx="6271200" cy="1046410"/>
          </a:xfrm>
          <a:prstGeom prst="rect">
            <a:avLst/>
          </a:prstGeom>
          <a:noFill/>
          <a:ln>
            <a:noFill/>
          </a:ln>
        </p:spPr>
        <p:txBody>
          <a:bodyPr spcFirstLastPara="1" wrap="square" lIns="91425" tIns="91425" rIns="91425" bIns="91425" anchor="t" anchorCtr="0">
            <a:spAutoFit/>
          </a:bodyPr>
          <a:lstStyle/>
          <a:p>
            <a:pPr lvl="0"/>
            <a:r>
              <a:rPr lang="en-US" sz="2800" b="1" dirty="0">
                <a:solidFill>
                  <a:srgbClr val="990000"/>
                </a:solidFill>
              </a:rPr>
              <a:t>Opinion Mining in Social Networks for Depression Detection</a:t>
            </a:r>
            <a:endParaRPr sz="2800" b="1" dirty="0">
              <a:solidFill>
                <a:srgbClr val="990000"/>
              </a:solidFill>
            </a:endParaRPr>
          </a:p>
        </p:txBody>
      </p:sp>
      <p:sp>
        <p:nvSpPr>
          <p:cNvPr id="77" name="Google Shape;77;p12"/>
          <p:cNvSpPr txBox="1"/>
          <p:nvPr/>
        </p:nvSpPr>
        <p:spPr>
          <a:xfrm>
            <a:off x="2740375" y="189725"/>
            <a:ext cx="62712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IN" sz="1600" dirty="0">
                <a:solidFill>
                  <a:schemeClr val="lt1"/>
                </a:solidFill>
              </a:rPr>
              <a:t>DATA MINING</a:t>
            </a:r>
            <a:endParaRPr sz="1600" dirty="0">
              <a:solidFill>
                <a:schemeClr val="lt1"/>
              </a:solidFill>
            </a:endParaRPr>
          </a:p>
          <a:p>
            <a:pPr lvl="0" algn="r"/>
            <a:r>
              <a:rPr lang="en" sz="1600" dirty="0">
                <a:solidFill>
                  <a:schemeClr val="lt1"/>
                </a:solidFill>
              </a:rPr>
              <a:t>(</a:t>
            </a:r>
            <a:r>
              <a:rPr lang="en-IN" sz="1600" dirty="0">
                <a:solidFill>
                  <a:schemeClr val="lt1"/>
                </a:solidFill>
              </a:rPr>
              <a:t>SP22-BL-CSCI-B565-36816</a:t>
            </a:r>
            <a:r>
              <a:rPr lang="en" sz="1600" dirty="0">
                <a:solidFill>
                  <a:schemeClr val="lt1"/>
                </a:solidFill>
              </a:rPr>
              <a:t>)</a:t>
            </a:r>
            <a:endParaRPr sz="1600" dirty="0">
              <a:solidFill>
                <a:schemeClr val="lt1"/>
              </a:solidFill>
            </a:endParaRPr>
          </a:p>
        </p:txBody>
      </p:sp>
      <p:sp>
        <p:nvSpPr>
          <p:cNvPr id="78" name="Google Shape;78;p12"/>
          <p:cNvSpPr txBox="1"/>
          <p:nvPr/>
        </p:nvSpPr>
        <p:spPr>
          <a:xfrm>
            <a:off x="4442850" y="3804925"/>
            <a:ext cx="4511100" cy="923299"/>
          </a:xfrm>
          <a:prstGeom prst="rect">
            <a:avLst/>
          </a:prstGeom>
          <a:noFill/>
          <a:ln>
            <a:noFill/>
          </a:ln>
        </p:spPr>
        <p:txBody>
          <a:bodyPr spcFirstLastPara="1" wrap="square" lIns="91425" tIns="91425" rIns="91425" bIns="91425" anchor="t" anchorCtr="0">
            <a:spAutoFit/>
          </a:bodyPr>
          <a:lstStyle/>
          <a:p>
            <a:pPr lvl="0"/>
            <a:r>
              <a:rPr lang="en-IN" sz="1200" dirty="0">
                <a:solidFill>
                  <a:schemeClr val="lt1"/>
                </a:solidFill>
              </a:rPr>
              <a:t>VISHWAS SHIVAKUMAR                              </a:t>
            </a:r>
            <a:r>
              <a:rPr lang="en-IN" sz="1200" dirty="0">
                <a:solidFill>
                  <a:schemeClr val="bg1"/>
                </a:solidFill>
              </a:rPr>
              <a:t>vshivak@iu.edu</a:t>
            </a:r>
          </a:p>
          <a:p>
            <a:pPr lvl="0"/>
            <a:r>
              <a:rPr lang="en" sz="1200" dirty="0">
                <a:solidFill>
                  <a:schemeClr val="lt1"/>
                </a:solidFill>
              </a:rPr>
              <a:t>SAURAV SUBASH PRASAD                          </a:t>
            </a:r>
            <a:r>
              <a:rPr lang="en-US" sz="1200" dirty="0">
                <a:solidFill>
                  <a:schemeClr val="lt1"/>
                </a:solidFill>
              </a:rPr>
              <a:t>sasuba@iu.edu</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1200" dirty="0">
                <a:solidFill>
                  <a:schemeClr val="lt1"/>
                </a:solidFill>
              </a:rPr>
              <a:t>SUSHANT SUJIT MENON                           </a:t>
            </a:r>
            <a:r>
              <a:rPr lang="en-US" sz="1200" dirty="0">
                <a:solidFill>
                  <a:schemeClr val="lt1"/>
                </a:solidFill>
              </a:rPr>
              <a:t>ssmenon@iu.edu</a:t>
            </a:r>
            <a:endParaRPr sz="1200" dirty="0">
              <a:solidFill>
                <a:schemeClr val="lt1"/>
              </a:solidFill>
            </a:endParaRPr>
          </a:p>
          <a:p>
            <a:pPr marL="0" lvl="0" indent="0" algn="l" rtl="0">
              <a:spcBef>
                <a:spcPts val="0"/>
              </a:spcBef>
              <a:spcAft>
                <a:spcPts val="0"/>
              </a:spcAft>
              <a:buNone/>
            </a:pPr>
            <a:r>
              <a:rPr lang="en" sz="1200" dirty="0">
                <a:solidFill>
                  <a:schemeClr val="lt1"/>
                </a:solidFill>
              </a:rPr>
              <a:t>    </a:t>
            </a:r>
            <a:endParaRPr sz="12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523348" y="759070"/>
            <a:ext cx="8004300" cy="699000"/>
          </a:xfrm>
          <a:prstGeom prst="rect">
            <a:avLst/>
          </a:prstGeom>
        </p:spPr>
        <p:txBody>
          <a:bodyPr spcFirstLastPara="1" wrap="square" lIns="91425" tIns="45700" rIns="91425" bIns="45700" anchor="ctr" anchorCtr="0">
            <a:normAutofit/>
          </a:bodyPr>
          <a:lstStyle/>
          <a:p>
            <a:pPr lvl="0"/>
            <a:r>
              <a:rPr lang="en" dirty="0"/>
              <a:t>Model - </a:t>
            </a:r>
            <a:r>
              <a:rPr lang="en-US" sz="3200" i="1" dirty="0">
                <a:highlight>
                  <a:schemeClr val="lt1"/>
                </a:highlight>
              </a:rPr>
              <a:t>Naïve Bayes </a:t>
            </a:r>
            <a:endParaRPr dirty="0"/>
          </a:p>
        </p:txBody>
      </p:sp>
      <p:pic>
        <p:nvPicPr>
          <p:cNvPr id="2" name="Picture 1"/>
          <p:cNvPicPr>
            <a:picLocks noChangeAspect="1"/>
          </p:cNvPicPr>
          <p:nvPr/>
        </p:nvPicPr>
        <p:blipFill>
          <a:blip r:embed="rId3"/>
          <a:stretch>
            <a:fillRect/>
          </a:stretch>
        </p:blipFill>
        <p:spPr>
          <a:xfrm>
            <a:off x="5730333" y="658855"/>
            <a:ext cx="3182440" cy="1943098"/>
          </a:xfrm>
          <a:prstGeom prst="rect">
            <a:avLst/>
          </a:prstGeom>
        </p:spPr>
      </p:pic>
      <p:sp>
        <p:nvSpPr>
          <p:cNvPr id="137" name="Google Shape;137;p18"/>
          <p:cNvSpPr txBox="1">
            <a:spLocks noGrp="1"/>
          </p:cNvSpPr>
          <p:nvPr>
            <p:ph type="subTitle" idx="1"/>
          </p:nvPr>
        </p:nvSpPr>
        <p:spPr>
          <a:xfrm>
            <a:off x="523348" y="1630404"/>
            <a:ext cx="4458555" cy="2818800"/>
          </a:xfrm>
          <a:prstGeom prst="rect">
            <a:avLst/>
          </a:prstGeom>
        </p:spPr>
        <p:txBody>
          <a:bodyPr spcFirstLastPara="1" wrap="square" lIns="91425" tIns="45700" rIns="91425" bIns="45700" anchor="t" anchorCtr="0">
            <a:normAutofit/>
          </a:bodyPr>
          <a:lstStyle/>
          <a:p>
            <a:pPr marL="0" lvl="0" indent="-139700" algn="just">
              <a:lnSpc>
                <a:spcPct val="115000"/>
              </a:lnSpc>
              <a:buClr>
                <a:schemeClr val="dk1"/>
              </a:buClr>
              <a:buSzPts val="1300"/>
              <a:buChar char="●"/>
            </a:pPr>
            <a:r>
              <a:rPr lang="en-US" sz="1200" b="1" i="1" dirty="0">
                <a:highlight>
                  <a:schemeClr val="lt1"/>
                </a:highlight>
              </a:rPr>
              <a:t>Naïve Bayes </a:t>
            </a:r>
            <a:r>
              <a:rPr lang="en-US" sz="1200" dirty="0">
                <a:highlight>
                  <a:schemeClr val="lt1"/>
                </a:highlight>
              </a:rPr>
              <a:t>- Naive Bayes classifiers are a family of simple "probabilistic classifiers" based on applying Bayes' theorem with strong (naïve) independence assumptions between the features (see Bayes classifier). </a:t>
            </a:r>
          </a:p>
          <a:p>
            <a:pPr marL="0" lvl="0" indent="-139700" algn="just">
              <a:lnSpc>
                <a:spcPct val="115000"/>
              </a:lnSpc>
              <a:buClr>
                <a:schemeClr val="dk1"/>
              </a:buClr>
              <a:buSzPts val="1300"/>
              <a:buChar char="●"/>
            </a:pPr>
            <a:endParaRPr lang="en-US" sz="1200" dirty="0">
              <a:highlight>
                <a:schemeClr val="lt1"/>
              </a:highlight>
            </a:endParaRPr>
          </a:p>
          <a:p>
            <a:pPr marL="0" lvl="0" indent="-139700" algn="just">
              <a:lnSpc>
                <a:spcPct val="115000"/>
              </a:lnSpc>
              <a:buClr>
                <a:schemeClr val="dk1"/>
              </a:buClr>
              <a:buSzPts val="1300"/>
              <a:buChar char="●"/>
            </a:pPr>
            <a:r>
              <a:rPr lang="en-US" sz="1200" dirty="0">
                <a:highlight>
                  <a:schemeClr val="lt1"/>
                </a:highlight>
              </a:rPr>
              <a:t>Since a Naive Bayes text classifier is based on the </a:t>
            </a:r>
            <a:r>
              <a:rPr lang="en-US" sz="1200" dirty="0" err="1">
                <a:highlight>
                  <a:schemeClr val="lt1"/>
                </a:highlight>
              </a:rPr>
              <a:t>Bayes's</a:t>
            </a:r>
            <a:r>
              <a:rPr lang="en-US" sz="1200" dirty="0">
                <a:highlight>
                  <a:schemeClr val="lt1"/>
                </a:highlight>
              </a:rPr>
              <a:t> Theorem, which helps us compute the conditional probabilities of occurrence of two events based on the probabilities of occurrence of each individual event, encoding those probabilities is extremely useful.</a:t>
            </a:r>
            <a:endParaRPr sz="1200" dirty="0">
              <a:highlight>
                <a:schemeClr val="lt1"/>
              </a:highlight>
            </a:endParaRPr>
          </a:p>
        </p:txBody>
      </p:sp>
      <p:pic>
        <p:nvPicPr>
          <p:cNvPr id="7" name="Picture 6"/>
          <p:cNvPicPr>
            <a:picLocks noChangeAspect="1"/>
          </p:cNvPicPr>
          <p:nvPr/>
        </p:nvPicPr>
        <p:blipFill>
          <a:blip r:embed="rId4"/>
          <a:stretch>
            <a:fillRect/>
          </a:stretch>
        </p:blipFill>
        <p:spPr>
          <a:xfrm>
            <a:off x="5207954" y="2625683"/>
            <a:ext cx="3936046" cy="1823521"/>
          </a:xfrm>
          <a:prstGeom prst="rect">
            <a:avLst/>
          </a:prstGeom>
        </p:spPr>
      </p:pic>
      <p:pic>
        <p:nvPicPr>
          <p:cNvPr id="10" name="Picture 9">
            <a:extLst>
              <a:ext uri="{FF2B5EF4-FFF2-40B4-BE49-F238E27FC236}">
                <a16:creationId xmlns:a16="http://schemas.microsoft.com/office/drawing/2014/main" id="{8A3B1BBA-DEEB-42A9-83B5-435CFD3A1796}"/>
              </a:ext>
            </a:extLst>
          </p:cNvPr>
          <p:cNvPicPr>
            <a:picLocks noChangeAspect="1"/>
          </p:cNvPicPr>
          <p:nvPr/>
        </p:nvPicPr>
        <p:blipFill>
          <a:blip r:embed="rId5"/>
          <a:stretch>
            <a:fillRect/>
          </a:stretch>
        </p:blipFill>
        <p:spPr>
          <a:xfrm>
            <a:off x="6293285" y="4765515"/>
            <a:ext cx="2523963" cy="3779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523348" y="653771"/>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Model - LR</a:t>
            </a:r>
            <a:endParaRPr dirty="0"/>
          </a:p>
        </p:txBody>
      </p:sp>
      <p:sp>
        <p:nvSpPr>
          <p:cNvPr id="137" name="Google Shape;137;p18"/>
          <p:cNvSpPr txBox="1">
            <a:spLocks noGrp="1"/>
          </p:cNvSpPr>
          <p:nvPr>
            <p:ph type="subTitle" idx="1"/>
          </p:nvPr>
        </p:nvSpPr>
        <p:spPr>
          <a:xfrm>
            <a:off x="523348" y="1469293"/>
            <a:ext cx="4458555" cy="2818800"/>
          </a:xfrm>
          <a:prstGeom prst="rect">
            <a:avLst/>
          </a:prstGeom>
        </p:spPr>
        <p:txBody>
          <a:bodyPr spcFirstLastPara="1" wrap="square" lIns="91425" tIns="45700" rIns="91425" bIns="45700" anchor="t" anchorCtr="0">
            <a:noAutofit/>
          </a:bodyPr>
          <a:lstStyle/>
          <a:p>
            <a:pPr marL="0" lvl="0" indent="-139700" algn="just">
              <a:lnSpc>
                <a:spcPct val="115000"/>
              </a:lnSpc>
              <a:buClr>
                <a:schemeClr val="dk1"/>
              </a:buClr>
              <a:buSzPts val="1300"/>
              <a:buChar char="●"/>
            </a:pPr>
            <a:r>
              <a:rPr lang="en-US" sz="1200" b="1" i="1" dirty="0">
                <a:highlight>
                  <a:schemeClr val="lt1"/>
                </a:highlight>
              </a:rPr>
              <a:t>Logistic regression </a:t>
            </a:r>
            <a:r>
              <a:rPr lang="en-US" sz="1200" dirty="0">
                <a:highlight>
                  <a:schemeClr val="lt1"/>
                </a:highlight>
              </a:rPr>
              <a:t>is a statistical model that in its basic form uses a logistic function to model a binary dependent variable. Logistic regression is a process of modeling the probability of a discrete outcome given an input variable. The most common logistic regression models a binary outcome; something that can take two values such as true/false, yes/no, and so on. the function that converts log-odds to probability is the logistic function, hence the name.</a:t>
            </a:r>
          </a:p>
        </p:txBody>
      </p:sp>
      <p:pic>
        <p:nvPicPr>
          <p:cNvPr id="4" name="Picture 3"/>
          <p:cNvPicPr>
            <a:picLocks noChangeAspect="1"/>
          </p:cNvPicPr>
          <p:nvPr/>
        </p:nvPicPr>
        <p:blipFill>
          <a:blip r:embed="rId3"/>
          <a:stretch>
            <a:fillRect/>
          </a:stretch>
        </p:blipFill>
        <p:spPr>
          <a:xfrm>
            <a:off x="5174684" y="747847"/>
            <a:ext cx="3642655" cy="2000518"/>
          </a:xfrm>
          <a:prstGeom prst="rect">
            <a:avLst/>
          </a:prstGeom>
        </p:spPr>
      </p:pic>
      <p:pic>
        <p:nvPicPr>
          <p:cNvPr id="7" name="Picture 6"/>
          <p:cNvPicPr>
            <a:picLocks noChangeAspect="1"/>
          </p:cNvPicPr>
          <p:nvPr/>
        </p:nvPicPr>
        <p:blipFill>
          <a:blip r:embed="rId4"/>
          <a:stretch>
            <a:fillRect/>
          </a:stretch>
        </p:blipFill>
        <p:spPr>
          <a:xfrm>
            <a:off x="5071873" y="2748365"/>
            <a:ext cx="4072127" cy="1800457"/>
          </a:xfrm>
          <a:prstGeom prst="rect">
            <a:avLst/>
          </a:prstGeom>
        </p:spPr>
      </p:pic>
      <p:pic>
        <p:nvPicPr>
          <p:cNvPr id="10" name="Picture 9">
            <a:extLst>
              <a:ext uri="{FF2B5EF4-FFF2-40B4-BE49-F238E27FC236}">
                <a16:creationId xmlns:a16="http://schemas.microsoft.com/office/drawing/2014/main" id="{4D3C9C84-AF5F-471A-B86D-30EB00152FA4}"/>
              </a:ext>
            </a:extLst>
          </p:cNvPr>
          <p:cNvPicPr>
            <a:picLocks noChangeAspect="1"/>
          </p:cNvPicPr>
          <p:nvPr/>
        </p:nvPicPr>
        <p:blipFill>
          <a:blip r:embed="rId5"/>
          <a:stretch>
            <a:fillRect/>
          </a:stretch>
        </p:blipFill>
        <p:spPr>
          <a:xfrm>
            <a:off x="6293285" y="4765515"/>
            <a:ext cx="2523963" cy="377985"/>
          </a:xfrm>
          <a:prstGeom prst="rect">
            <a:avLst/>
          </a:prstGeom>
        </p:spPr>
      </p:pic>
    </p:spTree>
    <p:extLst>
      <p:ext uri="{BB962C8B-B14F-4D97-AF65-F5344CB8AC3E}">
        <p14:creationId xmlns:p14="http://schemas.microsoft.com/office/powerpoint/2010/main" val="2671494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p:nvPr>
        </p:nvSpPr>
        <p:spPr>
          <a:xfrm>
            <a:off x="523348" y="653771"/>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Model - ANN </a:t>
            </a:r>
            <a:endParaRPr dirty="0"/>
          </a:p>
        </p:txBody>
      </p:sp>
      <p:sp>
        <p:nvSpPr>
          <p:cNvPr id="137" name="Google Shape;137;p18"/>
          <p:cNvSpPr txBox="1">
            <a:spLocks noGrp="1"/>
          </p:cNvSpPr>
          <p:nvPr>
            <p:ph type="subTitle" idx="1"/>
          </p:nvPr>
        </p:nvSpPr>
        <p:spPr>
          <a:xfrm>
            <a:off x="523348" y="1469293"/>
            <a:ext cx="4458555" cy="2818800"/>
          </a:xfrm>
          <a:prstGeom prst="rect">
            <a:avLst/>
          </a:prstGeom>
        </p:spPr>
        <p:txBody>
          <a:bodyPr spcFirstLastPara="1" wrap="square" lIns="91425" tIns="45700" rIns="91425" bIns="45700" anchor="t" anchorCtr="0">
            <a:noAutofit/>
          </a:bodyPr>
          <a:lstStyle/>
          <a:p>
            <a:pPr marL="0" lvl="0" indent="-139700" algn="just">
              <a:lnSpc>
                <a:spcPct val="115000"/>
              </a:lnSpc>
              <a:buClr>
                <a:schemeClr val="dk1"/>
              </a:buClr>
              <a:buSzPts val="1300"/>
              <a:buChar char="●"/>
            </a:pPr>
            <a:r>
              <a:rPr lang="en-US" sz="1200" b="1" i="1" dirty="0">
                <a:highlight>
                  <a:schemeClr val="lt1"/>
                </a:highlight>
              </a:rPr>
              <a:t>Artificial Neural Network</a:t>
            </a:r>
            <a:r>
              <a:rPr lang="en-US" sz="1200" dirty="0">
                <a:highlight>
                  <a:schemeClr val="lt1"/>
                </a:highlight>
              </a:rPr>
              <a:t> is a collection of connected units or nodes called artificial neurons, which loosely model the neurons in a biological brain. The "signal" at a connection is a real number, and the output of each neuron is computed by some non-linear function of the sum of its inputs. The connections are called edges. Neurons and edges typically have a weight that adjusts as learning proceeds. The weight increases or decreases the strength of the signal at a connection.</a:t>
            </a:r>
          </a:p>
          <a:p>
            <a:pPr marL="0" lvl="0" indent="-139700" algn="just">
              <a:lnSpc>
                <a:spcPct val="115000"/>
              </a:lnSpc>
              <a:buClr>
                <a:schemeClr val="dk1"/>
              </a:buClr>
              <a:buSzPts val="1300"/>
              <a:buChar char="●"/>
            </a:pPr>
            <a:endParaRPr lang="en-US" sz="1200" dirty="0">
              <a:highlight>
                <a:schemeClr val="lt1"/>
              </a:highlight>
            </a:endParaRPr>
          </a:p>
          <a:p>
            <a:pPr marL="0" lvl="0" indent="-139700" algn="just">
              <a:lnSpc>
                <a:spcPct val="115000"/>
              </a:lnSpc>
              <a:buClr>
                <a:schemeClr val="dk1"/>
              </a:buClr>
              <a:buSzPts val="1300"/>
              <a:buChar char="●"/>
            </a:pPr>
            <a:r>
              <a:rPr lang="en-US" sz="1200" dirty="0">
                <a:highlight>
                  <a:schemeClr val="lt1"/>
                </a:highlight>
              </a:rPr>
              <a:t>Neurons are aggregated into layers. Different layers may perform different transformations on their inputs. Signals travel from the first layer (the input layer), to the last layer (the output layer), possibly after traversing the layers multiple times.</a:t>
            </a:r>
          </a:p>
        </p:txBody>
      </p:sp>
      <p:pic>
        <p:nvPicPr>
          <p:cNvPr id="2" name="Picture 1"/>
          <p:cNvPicPr>
            <a:picLocks noChangeAspect="1"/>
          </p:cNvPicPr>
          <p:nvPr/>
        </p:nvPicPr>
        <p:blipFill>
          <a:blip r:embed="rId3"/>
          <a:stretch>
            <a:fillRect/>
          </a:stretch>
        </p:blipFill>
        <p:spPr>
          <a:xfrm>
            <a:off x="5193235" y="596974"/>
            <a:ext cx="3950765" cy="2279817"/>
          </a:xfrm>
          <a:prstGeom prst="rect">
            <a:avLst/>
          </a:prstGeom>
        </p:spPr>
      </p:pic>
      <p:pic>
        <p:nvPicPr>
          <p:cNvPr id="7" name="Picture 6"/>
          <p:cNvPicPr>
            <a:picLocks noChangeAspect="1"/>
          </p:cNvPicPr>
          <p:nvPr/>
        </p:nvPicPr>
        <p:blipFill>
          <a:blip r:embed="rId4"/>
          <a:stretch>
            <a:fillRect/>
          </a:stretch>
        </p:blipFill>
        <p:spPr>
          <a:xfrm>
            <a:off x="5118538" y="3079531"/>
            <a:ext cx="3710152" cy="1566041"/>
          </a:xfrm>
          <a:prstGeom prst="rect">
            <a:avLst/>
          </a:prstGeom>
        </p:spPr>
      </p:pic>
      <p:pic>
        <p:nvPicPr>
          <p:cNvPr id="10" name="Picture 9">
            <a:extLst>
              <a:ext uri="{FF2B5EF4-FFF2-40B4-BE49-F238E27FC236}">
                <a16:creationId xmlns:a16="http://schemas.microsoft.com/office/drawing/2014/main" id="{49F82BED-2F5E-434F-A125-468AB2497A03}"/>
              </a:ext>
            </a:extLst>
          </p:cNvPr>
          <p:cNvPicPr>
            <a:picLocks noChangeAspect="1"/>
          </p:cNvPicPr>
          <p:nvPr/>
        </p:nvPicPr>
        <p:blipFill>
          <a:blip r:embed="rId5"/>
          <a:stretch>
            <a:fillRect/>
          </a:stretch>
        </p:blipFill>
        <p:spPr>
          <a:xfrm>
            <a:off x="6293285" y="4765515"/>
            <a:ext cx="2523963" cy="377985"/>
          </a:xfrm>
          <a:prstGeom prst="rect">
            <a:avLst/>
          </a:prstGeom>
        </p:spPr>
      </p:pic>
    </p:spTree>
    <p:extLst>
      <p:ext uri="{BB962C8B-B14F-4D97-AF65-F5344CB8AC3E}">
        <p14:creationId xmlns:p14="http://schemas.microsoft.com/office/powerpoint/2010/main" val="291351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ctrTitle"/>
          </p:nvPr>
        </p:nvSpPr>
        <p:spPr>
          <a:xfrm>
            <a:off x="432159" y="99331"/>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Key Results</a:t>
            </a:r>
            <a:endParaRPr dirty="0"/>
          </a:p>
        </p:txBody>
      </p:sp>
      <p:pic>
        <p:nvPicPr>
          <p:cNvPr id="3" name="Picture 2"/>
          <p:cNvPicPr>
            <a:picLocks noChangeAspect="1"/>
          </p:cNvPicPr>
          <p:nvPr/>
        </p:nvPicPr>
        <p:blipFill>
          <a:blip r:embed="rId3"/>
          <a:stretch>
            <a:fillRect/>
          </a:stretch>
        </p:blipFill>
        <p:spPr>
          <a:xfrm>
            <a:off x="609061" y="1061620"/>
            <a:ext cx="3868345" cy="1914310"/>
          </a:xfrm>
          <a:prstGeom prst="rect">
            <a:avLst/>
          </a:prstGeom>
        </p:spPr>
      </p:pic>
      <p:sp>
        <p:nvSpPr>
          <p:cNvPr id="170" name="Google Shape;170;p22"/>
          <p:cNvSpPr txBox="1">
            <a:spLocks noGrp="1"/>
          </p:cNvSpPr>
          <p:nvPr>
            <p:ph type="subTitle" idx="1"/>
          </p:nvPr>
        </p:nvSpPr>
        <p:spPr>
          <a:xfrm>
            <a:off x="431748" y="1063825"/>
            <a:ext cx="8218265" cy="3424092"/>
          </a:xfrm>
          <a:prstGeom prst="rect">
            <a:avLst/>
          </a:prstGeom>
        </p:spPr>
        <p:txBody>
          <a:bodyPr spcFirstLastPara="1" wrap="square" lIns="91425" tIns="45700" rIns="91425" bIns="45700" anchor="t" anchorCtr="0">
            <a:noAutofit/>
          </a:bodyPr>
          <a:lstStyle/>
          <a:p>
            <a:pPr marL="457200" lvl="0" indent="0" algn="l" rtl="0">
              <a:spcBef>
                <a:spcPts val="0"/>
              </a:spcBef>
              <a:spcAft>
                <a:spcPts val="1800"/>
              </a:spcAft>
              <a:buNone/>
            </a:pPr>
            <a:endParaRPr lang="en-US" sz="1300" dirty="0"/>
          </a:p>
          <a:p>
            <a:pPr marL="457200" lvl="0" indent="0" algn="l" rtl="0">
              <a:spcBef>
                <a:spcPts val="0"/>
              </a:spcBef>
              <a:spcAft>
                <a:spcPts val="1800"/>
              </a:spcAft>
              <a:buNone/>
            </a:pPr>
            <a:endParaRPr lang="en-US" sz="1300" dirty="0"/>
          </a:p>
          <a:p>
            <a:pPr marL="457200" lvl="0" indent="0" algn="l" rtl="0">
              <a:spcBef>
                <a:spcPts val="0"/>
              </a:spcBef>
              <a:spcAft>
                <a:spcPts val="1800"/>
              </a:spcAft>
              <a:buNone/>
            </a:pPr>
            <a:endParaRPr lang="en-US" sz="1300" dirty="0"/>
          </a:p>
          <a:p>
            <a:pPr marL="457200" lvl="0" indent="0" algn="l" rtl="0">
              <a:spcBef>
                <a:spcPts val="0"/>
              </a:spcBef>
              <a:spcAft>
                <a:spcPts val="1800"/>
              </a:spcAft>
              <a:buNone/>
            </a:pPr>
            <a:endParaRPr lang="en-US" sz="1300" dirty="0"/>
          </a:p>
          <a:p>
            <a:pPr indent="0">
              <a:spcAft>
                <a:spcPts val="1800"/>
              </a:spcAft>
              <a:buNone/>
            </a:pPr>
            <a:r>
              <a:rPr lang="en-US" sz="1400" b="1" i="1" dirty="0">
                <a:highlight>
                  <a:schemeClr val="lt1"/>
                </a:highlight>
              </a:rPr>
              <a:t>                    Naïve Bayes                                                               Logistic Regression</a:t>
            </a:r>
          </a:p>
          <a:p>
            <a:pPr indent="0">
              <a:spcAft>
                <a:spcPts val="1800"/>
              </a:spcAft>
              <a:buNone/>
            </a:pPr>
            <a:endParaRPr lang="en-US" sz="1400" b="1" i="1" dirty="0">
              <a:highlight>
                <a:schemeClr val="lt1"/>
              </a:highlight>
            </a:endParaRPr>
          </a:p>
          <a:p>
            <a:pPr indent="0">
              <a:spcAft>
                <a:spcPts val="1800"/>
              </a:spcAft>
              <a:buNone/>
            </a:pPr>
            <a:endParaRPr lang="en-US" sz="1400" b="1" i="1" dirty="0">
              <a:highlight>
                <a:schemeClr val="lt1"/>
              </a:highlight>
            </a:endParaRPr>
          </a:p>
          <a:p>
            <a:pPr indent="0">
              <a:spcAft>
                <a:spcPts val="1800"/>
              </a:spcAft>
              <a:buNone/>
            </a:pPr>
            <a:endParaRPr lang="en-US" sz="1400" b="1" i="1" dirty="0">
              <a:highlight>
                <a:schemeClr val="lt1"/>
              </a:highlight>
            </a:endParaRPr>
          </a:p>
          <a:p>
            <a:pPr indent="0">
              <a:spcAft>
                <a:spcPts val="1800"/>
              </a:spcAft>
              <a:buNone/>
            </a:pPr>
            <a:r>
              <a:rPr lang="en-US" sz="1400" b="1" i="1" dirty="0">
                <a:highlight>
                  <a:schemeClr val="lt1"/>
                </a:highlight>
              </a:rPr>
              <a:t>                          ANN</a:t>
            </a:r>
          </a:p>
          <a:p>
            <a:pPr lvl="0" indent="0">
              <a:spcAft>
                <a:spcPts val="1800"/>
              </a:spcAft>
              <a:buNone/>
            </a:pPr>
            <a:endParaRPr lang="en-US" sz="1400" b="1" i="1" dirty="0">
              <a:highlight>
                <a:schemeClr val="lt1"/>
              </a:highlight>
            </a:endParaRPr>
          </a:p>
        </p:txBody>
      </p:sp>
      <p:pic>
        <p:nvPicPr>
          <p:cNvPr id="4" name="Picture 3"/>
          <p:cNvPicPr>
            <a:picLocks noChangeAspect="1"/>
          </p:cNvPicPr>
          <p:nvPr/>
        </p:nvPicPr>
        <p:blipFill>
          <a:blip r:embed="rId4"/>
          <a:stretch>
            <a:fillRect/>
          </a:stretch>
        </p:blipFill>
        <p:spPr>
          <a:xfrm>
            <a:off x="6108347" y="3078217"/>
            <a:ext cx="1676400" cy="1409700"/>
          </a:xfrm>
          <a:prstGeom prst="rect">
            <a:avLst/>
          </a:prstGeom>
        </p:spPr>
      </p:pic>
      <p:pic>
        <p:nvPicPr>
          <p:cNvPr id="5" name="Picture 4"/>
          <p:cNvPicPr>
            <a:picLocks noChangeAspect="1"/>
          </p:cNvPicPr>
          <p:nvPr/>
        </p:nvPicPr>
        <p:blipFill>
          <a:blip r:embed="rId5"/>
          <a:stretch>
            <a:fillRect/>
          </a:stretch>
        </p:blipFill>
        <p:spPr>
          <a:xfrm>
            <a:off x="4888455" y="1061620"/>
            <a:ext cx="3761558" cy="1804572"/>
          </a:xfrm>
          <a:prstGeom prst="rect">
            <a:avLst/>
          </a:prstGeom>
        </p:spPr>
      </p:pic>
      <p:pic>
        <p:nvPicPr>
          <p:cNvPr id="6" name="Picture 5"/>
          <p:cNvPicPr>
            <a:picLocks noChangeAspect="1"/>
          </p:cNvPicPr>
          <p:nvPr/>
        </p:nvPicPr>
        <p:blipFill>
          <a:blip r:embed="rId6"/>
          <a:stretch>
            <a:fillRect/>
          </a:stretch>
        </p:blipFill>
        <p:spPr>
          <a:xfrm>
            <a:off x="825791" y="3078217"/>
            <a:ext cx="3434883" cy="1497919"/>
          </a:xfrm>
          <a:prstGeom prst="rect">
            <a:avLst/>
          </a:prstGeom>
        </p:spPr>
      </p:pic>
      <p:pic>
        <p:nvPicPr>
          <p:cNvPr id="10" name="Picture 9"/>
          <p:cNvPicPr>
            <a:picLocks noChangeAspect="1"/>
          </p:cNvPicPr>
          <p:nvPr/>
        </p:nvPicPr>
        <p:blipFill>
          <a:blip r:embed="rId7"/>
          <a:stretch>
            <a:fillRect/>
          </a:stretch>
        </p:blipFill>
        <p:spPr>
          <a:xfrm>
            <a:off x="574053" y="997631"/>
            <a:ext cx="3938357" cy="1822862"/>
          </a:xfrm>
          <a:prstGeom prst="rect">
            <a:avLst/>
          </a:prstGeom>
        </p:spPr>
      </p:pic>
      <p:pic>
        <p:nvPicPr>
          <p:cNvPr id="11" name="Picture 10"/>
          <p:cNvPicPr>
            <a:picLocks noChangeAspect="1"/>
          </p:cNvPicPr>
          <p:nvPr/>
        </p:nvPicPr>
        <p:blipFill>
          <a:blip r:embed="rId8"/>
          <a:stretch>
            <a:fillRect/>
          </a:stretch>
        </p:blipFill>
        <p:spPr>
          <a:xfrm>
            <a:off x="4689723" y="1022017"/>
            <a:ext cx="4072481" cy="1798476"/>
          </a:xfrm>
          <a:prstGeom prst="rect">
            <a:avLst/>
          </a:prstGeom>
        </p:spPr>
      </p:pic>
      <p:pic>
        <p:nvPicPr>
          <p:cNvPr id="12" name="Picture 11"/>
          <p:cNvPicPr>
            <a:picLocks noChangeAspect="1"/>
          </p:cNvPicPr>
          <p:nvPr/>
        </p:nvPicPr>
        <p:blipFill>
          <a:blip r:embed="rId9"/>
          <a:stretch>
            <a:fillRect/>
          </a:stretch>
        </p:blipFill>
        <p:spPr>
          <a:xfrm>
            <a:off x="609061" y="3043772"/>
            <a:ext cx="3706689" cy="1566808"/>
          </a:xfrm>
          <a:prstGeom prst="rect">
            <a:avLst/>
          </a:prstGeom>
        </p:spPr>
      </p:pic>
      <p:pic>
        <p:nvPicPr>
          <p:cNvPr id="13" name="Picture 12"/>
          <p:cNvPicPr>
            <a:picLocks noChangeAspect="1"/>
          </p:cNvPicPr>
          <p:nvPr/>
        </p:nvPicPr>
        <p:blipFill>
          <a:blip r:embed="rId10"/>
          <a:stretch>
            <a:fillRect/>
          </a:stretch>
        </p:blipFill>
        <p:spPr>
          <a:xfrm>
            <a:off x="6108347" y="3078217"/>
            <a:ext cx="1771650" cy="1619250"/>
          </a:xfrm>
          <a:prstGeom prst="rect">
            <a:avLst/>
          </a:prstGeom>
        </p:spPr>
      </p:pic>
      <p:pic>
        <p:nvPicPr>
          <p:cNvPr id="16" name="Picture 15">
            <a:extLst>
              <a:ext uri="{FF2B5EF4-FFF2-40B4-BE49-F238E27FC236}">
                <a16:creationId xmlns:a16="http://schemas.microsoft.com/office/drawing/2014/main" id="{F1CC2BC3-6CBE-4296-997F-EABBEB08DF43}"/>
              </a:ext>
            </a:extLst>
          </p:cNvPr>
          <p:cNvPicPr>
            <a:picLocks noChangeAspect="1"/>
          </p:cNvPicPr>
          <p:nvPr/>
        </p:nvPicPr>
        <p:blipFill>
          <a:blip r:embed="rId11"/>
          <a:stretch>
            <a:fillRect/>
          </a:stretch>
        </p:blipFill>
        <p:spPr>
          <a:xfrm>
            <a:off x="6293285" y="4765515"/>
            <a:ext cx="2523963" cy="3779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523348"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Citations and Acknowledgements</a:t>
            </a:r>
            <a:endParaRPr dirty="0"/>
          </a:p>
        </p:txBody>
      </p:sp>
      <p:sp>
        <p:nvSpPr>
          <p:cNvPr id="208" name="Google Shape;208;p26"/>
          <p:cNvSpPr txBox="1">
            <a:spLocks noGrp="1"/>
          </p:cNvSpPr>
          <p:nvPr>
            <p:ph type="subTitle" idx="1"/>
          </p:nvPr>
        </p:nvSpPr>
        <p:spPr>
          <a:xfrm>
            <a:off x="523348" y="1497243"/>
            <a:ext cx="8011200" cy="2818800"/>
          </a:xfrm>
          <a:prstGeom prst="rect">
            <a:avLst/>
          </a:prstGeom>
        </p:spPr>
        <p:txBody>
          <a:bodyPr spcFirstLastPara="1" wrap="square" lIns="91425" tIns="45700" rIns="91425" bIns="45700" anchor="t" anchorCtr="0">
            <a:noAutofit/>
          </a:bodyPr>
          <a:lstStyle/>
          <a:p>
            <a:pPr lvl="0"/>
            <a:r>
              <a:rPr lang="en-US" sz="1100" dirty="0" err="1"/>
              <a:t>Banitaan</a:t>
            </a:r>
            <a:r>
              <a:rPr lang="en-US" sz="1100" dirty="0"/>
              <a:t>, </a:t>
            </a:r>
            <a:r>
              <a:rPr lang="en-US" sz="1100" dirty="0" err="1"/>
              <a:t>Shadi</a:t>
            </a:r>
            <a:r>
              <a:rPr lang="en-US" sz="1100" dirty="0"/>
              <a:t>, and Kevin </a:t>
            </a:r>
            <a:r>
              <a:rPr lang="en-US" sz="1100" dirty="0" err="1"/>
              <a:t>Daimi</a:t>
            </a:r>
            <a:r>
              <a:rPr lang="en-US" sz="1100" dirty="0"/>
              <a:t>. ”Using data mining to predict possible future depression cases.” International Journal of Public Health Science (IJPHS) 3.4 (2014): 231-240.</a:t>
            </a:r>
            <a:endParaRPr lang="en-IN" sz="1100" dirty="0"/>
          </a:p>
          <a:p>
            <a:pPr lvl="0"/>
            <a:r>
              <a:rPr lang="en-US" sz="1100" dirty="0"/>
              <a:t>Hussain, Jamil, </a:t>
            </a:r>
            <a:r>
              <a:rPr lang="en-US" sz="1100" dirty="0" err="1"/>
              <a:t>Maqbool</a:t>
            </a:r>
            <a:r>
              <a:rPr lang="en-US" sz="1100" dirty="0"/>
              <a:t> Ali, Hafiz Syed Muhammad Bilal, Muhammad Afzal, Hafiz Farooq Ahmad, </a:t>
            </a:r>
            <a:r>
              <a:rPr lang="en-US" sz="1100" dirty="0" err="1"/>
              <a:t>Oresti</a:t>
            </a:r>
            <a:r>
              <a:rPr lang="en-US" sz="1100" dirty="0"/>
              <a:t> </a:t>
            </a:r>
            <a:r>
              <a:rPr lang="en-US" sz="1100" dirty="0" err="1"/>
              <a:t>Banos</a:t>
            </a:r>
            <a:r>
              <a:rPr lang="en-US" sz="1100" dirty="0"/>
              <a:t>, and </a:t>
            </a:r>
            <a:r>
              <a:rPr lang="en-US" sz="1100" dirty="0" err="1"/>
              <a:t>Sungyoung</a:t>
            </a:r>
            <a:r>
              <a:rPr lang="en-US" sz="1100" dirty="0"/>
              <a:t> Lee. ”SNS based predictive model for depression.” In International Conference on Smart Homes and Health Telematics, pp. 349-354. Springer, Cham, 2015.</a:t>
            </a:r>
            <a:endParaRPr lang="en-IN" sz="1100" dirty="0"/>
          </a:p>
          <a:p>
            <a:pPr lvl="0"/>
            <a:r>
              <a:rPr lang="en-US" sz="1100" dirty="0"/>
              <a:t>T. Al-</a:t>
            </a:r>
            <a:r>
              <a:rPr lang="en-US" sz="1100" dirty="0" err="1"/>
              <a:t>Moslmi</a:t>
            </a:r>
            <a:r>
              <a:rPr lang="en-US" sz="1100" dirty="0"/>
              <a:t>, N. Omar, S. Abdullah and M. </a:t>
            </a:r>
            <a:r>
              <a:rPr lang="en-US" sz="1100" dirty="0" err="1"/>
              <a:t>Albared</a:t>
            </a:r>
            <a:r>
              <a:rPr lang="en-US" sz="1100" dirty="0"/>
              <a:t>, "Approaches to Cross-Domain Sentiment Analysis: A Systematic Literature Review," in IEEE Access, vol. 5, pp. 16173-16192, 2017.</a:t>
            </a:r>
            <a:endParaRPr lang="en-IN" sz="1100" dirty="0"/>
          </a:p>
          <a:p>
            <a:pPr lvl="0"/>
            <a:r>
              <a:rPr lang="en-US" sz="1100" dirty="0"/>
              <a:t>R. </a:t>
            </a:r>
            <a:r>
              <a:rPr lang="en-US" sz="1100" dirty="0" err="1"/>
              <a:t>Mehra</a:t>
            </a:r>
            <a:r>
              <a:rPr lang="en-US" sz="1100" dirty="0"/>
              <a:t>, M. K. </a:t>
            </a:r>
            <a:r>
              <a:rPr lang="en-US" sz="1100" dirty="0" err="1"/>
              <a:t>Bedi</a:t>
            </a:r>
            <a:r>
              <a:rPr lang="en-US" sz="1100" dirty="0"/>
              <a:t>, G. Singh, R. Arora, T. </a:t>
            </a:r>
            <a:r>
              <a:rPr lang="en-US" sz="1100" dirty="0" err="1"/>
              <a:t>Bala</a:t>
            </a:r>
            <a:r>
              <a:rPr lang="en-US" sz="1100" dirty="0"/>
              <a:t> and S. </a:t>
            </a:r>
            <a:r>
              <a:rPr lang="en-US" sz="1100" dirty="0" err="1"/>
              <a:t>Saxena</a:t>
            </a:r>
            <a:r>
              <a:rPr lang="en-US" sz="1100" dirty="0"/>
              <a:t>, "Sentimental analysis using fuzzy and naive </a:t>
            </a:r>
            <a:r>
              <a:rPr lang="en-US" sz="1100" dirty="0" err="1"/>
              <a:t>bayes</a:t>
            </a:r>
            <a:r>
              <a:rPr lang="en-US" sz="1100" dirty="0"/>
              <a:t>," In Proc. of the 2017 Int. Conf. on Computing Methodologies and Communication (ICCMC), Erode, 2017, pp. 945-950. </a:t>
            </a:r>
          </a:p>
          <a:p>
            <a:r>
              <a:rPr lang="en-US" sz="1100" dirty="0"/>
              <a:t>S. Liu, X. Cheng, F. Li and F. Li, "</a:t>
            </a:r>
            <a:r>
              <a:rPr lang="en-US" sz="1100" dirty="0" err="1"/>
              <a:t>TASC:Topic-Adaptive</a:t>
            </a:r>
            <a:r>
              <a:rPr lang="en-US" sz="1100" dirty="0"/>
              <a:t> Sentiment Classification on Dynamic Tweets," IEEE Transactions on Knowledge and Data Engineering, vol. 27, no. 6, pp. 1696-1709, 1 June 2015.</a:t>
            </a:r>
          </a:p>
          <a:p>
            <a:r>
              <a:rPr lang="en-US" sz="1100" dirty="0"/>
              <a:t>Braithwaite, Scott R., et al. ”Validating machine learning algorithms for twitter data against established measures of suicidality.” JMIR mental health 3.2 (2016).</a:t>
            </a:r>
          </a:p>
          <a:p>
            <a:r>
              <a:rPr lang="en-IN" sz="1100" dirty="0" err="1"/>
              <a:t>Xiaohui</a:t>
            </a:r>
            <a:r>
              <a:rPr lang="en-IN" sz="1100" dirty="0"/>
              <a:t> Tao, Ravi </a:t>
            </a:r>
            <a:r>
              <a:rPr lang="en-IN" sz="1100" dirty="0" err="1"/>
              <a:t>Dharmalingam</a:t>
            </a:r>
            <a:r>
              <a:rPr lang="en-IN" sz="1100" dirty="0"/>
              <a:t>, Ji Zhang, </a:t>
            </a:r>
            <a:r>
              <a:rPr lang="en-IN" sz="1100" dirty="0" err="1"/>
              <a:t>Xujuan</a:t>
            </a:r>
            <a:r>
              <a:rPr lang="en-IN" sz="1100" dirty="0"/>
              <a:t> Zhou, Lin Li, and Raj </a:t>
            </a:r>
            <a:r>
              <a:rPr lang="en-IN" sz="1100" dirty="0" err="1"/>
              <a:t>Gururajan</a:t>
            </a:r>
            <a:r>
              <a:rPr lang="en-IN" sz="1100" dirty="0"/>
              <a:t> “Twitter Analysis for Depression on Social Networks based on Sentiment and Stress.”</a:t>
            </a:r>
          </a:p>
          <a:p>
            <a:r>
              <a:rPr lang="en-US" sz="1100" dirty="0"/>
              <a:t>Anastasia </a:t>
            </a:r>
            <a:r>
              <a:rPr lang="en-US" sz="1100" dirty="0" err="1"/>
              <a:t>Giachanou</a:t>
            </a:r>
            <a:r>
              <a:rPr lang="en-US" sz="1100" dirty="0"/>
              <a:t> and Fabio </a:t>
            </a:r>
            <a:r>
              <a:rPr lang="en-US" sz="1100" dirty="0" err="1"/>
              <a:t>Crestani</a:t>
            </a:r>
            <a:r>
              <a:rPr lang="en-US" sz="1100" dirty="0"/>
              <a:t>. Like it or not: A survey of twitter sentiment analysis methods. ACM </a:t>
            </a:r>
            <a:r>
              <a:rPr lang="en-US" sz="1100" dirty="0" err="1"/>
              <a:t>Comput</a:t>
            </a:r>
            <a:r>
              <a:rPr lang="en-US" sz="1100" dirty="0"/>
              <a:t>. </a:t>
            </a:r>
            <a:r>
              <a:rPr lang="en-US" sz="1100" dirty="0" err="1"/>
              <a:t>Surv</a:t>
            </a:r>
            <a:r>
              <a:rPr lang="en-US" sz="1100" dirty="0"/>
              <a:t>., 49(2):28:1– 28:41, June 2016.</a:t>
            </a:r>
          </a:p>
          <a:p>
            <a:endParaRPr lang="en-US" sz="1100" dirty="0"/>
          </a:p>
          <a:p>
            <a:endParaRPr lang="en-IN" sz="1100" dirty="0"/>
          </a:p>
          <a:p>
            <a:pPr lvl="0"/>
            <a:endParaRPr lang="en-US" sz="1200" dirty="0"/>
          </a:p>
          <a:p>
            <a:pPr lvl="0"/>
            <a:endParaRPr lang="en-IN" sz="1200" dirty="0"/>
          </a:p>
          <a:p>
            <a:pPr marL="114300" indent="0" algn="r">
              <a:buNone/>
            </a:pPr>
            <a:r>
              <a:rPr lang="en-US" sz="1200" dirty="0"/>
              <a:t> </a:t>
            </a:r>
            <a:endParaRPr lang="en-IN" sz="1200" dirty="0"/>
          </a:p>
          <a:p>
            <a:pPr marL="457200" lvl="0" indent="0" algn="l" rtl="0">
              <a:spcBef>
                <a:spcPts val="0"/>
              </a:spcBef>
              <a:spcAft>
                <a:spcPts val="1800"/>
              </a:spcAft>
              <a:buNone/>
            </a:pPr>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3"/>
        <p:cNvGrpSpPr/>
        <p:nvPr/>
      </p:nvGrpSpPr>
      <p:grpSpPr>
        <a:xfrm>
          <a:off x="0" y="0"/>
          <a:ext cx="0" cy="0"/>
          <a:chOff x="0" y="0"/>
          <a:chExt cx="0" cy="0"/>
        </a:xfrm>
      </p:grpSpPr>
      <p:sp>
        <p:nvSpPr>
          <p:cNvPr id="214" name="Google Shape;214;p27"/>
          <p:cNvSpPr txBox="1">
            <a:spLocks noGrp="1"/>
          </p:cNvSpPr>
          <p:nvPr>
            <p:ph type="ctrTitle"/>
          </p:nvPr>
        </p:nvSpPr>
        <p:spPr>
          <a:xfrm>
            <a:off x="649473" y="2090495"/>
            <a:ext cx="8004300" cy="699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dirty="0"/>
              <a:t>Thank You!</a:t>
            </a:r>
            <a:endParaRPr dirty="0"/>
          </a:p>
        </p:txBody>
      </p:sp>
      <p:sp>
        <p:nvSpPr>
          <p:cNvPr id="5" name="Subtitle 4">
            <a:extLst>
              <a:ext uri="{FF2B5EF4-FFF2-40B4-BE49-F238E27FC236}">
                <a16:creationId xmlns:a16="http://schemas.microsoft.com/office/drawing/2014/main" id="{215434DC-B9C9-4854-8BD2-6D6A336B29DB}"/>
              </a:ext>
            </a:extLst>
          </p:cNvPr>
          <p:cNvSpPr>
            <a:spLocks noGrp="1"/>
          </p:cNvSpPr>
          <p:nvPr>
            <p:ph type="subTitle" idx="1"/>
          </p:nvPr>
        </p:nvSpPr>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523348" y="75907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Problem Statement</a:t>
            </a:r>
            <a:endParaRPr dirty="0"/>
          </a:p>
        </p:txBody>
      </p:sp>
      <p:sp>
        <p:nvSpPr>
          <p:cNvPr id="85" name="Google Shape;85;p13"/>
          <p:cNvSpPr txBox="1"/>
          <p:nvPr/>
        </p:nvSpPr>
        <p:spPr>
          <a:xfrm>
            <a:off x="453475" y="1670750"/>
            <a:ext cx="4072023" cy="3160835"/>
          </a:xfrm>
          <a:prstGeom prst="rect">
            <a:avLst/>
          </a:prstGeom>
          <a:noFill/>
          <a:ln>
            <a:noFill/>
          </a:ln>
        </p:spPr>
        <p:txBody>
          <a:bodyPr spcFirstLastPara="1" wrap="square" lIns="91425" tIns="91425" rIns="0" bIns="91425" anchor="t" anchorCtr="0">
            <a:spAutoFit/>
          </a:bodyPr>
          <a:lstStyle/>
          <a:p>
            <a:pPr lvl="0" indent="-139700">
              <a:lnSpc>
                <a:spcPct val="115000"/>
              </a:lnSpc>
              <a:buClr>
                <a:schemeClr val="dk1"/>
              </a:buClr>
              <a:buSzPts val="1300"/>
              <a:buChar char="●"/>
            </a:pPr>
            <a:r>
              <a:rPr lang="en-US" sz="1300" dirty="0">
                <a:solidFill>
                  <a:schemeClr val="dk1"/>
                </a:solidFill>
                <a:highlight>
                  <a:schemeClr val="lt1"/>
                </a:highlight>
              </a:rPr>
              <a:t>Depression is a severe medical illness that    negatively affects how you feel, how you think and act. It can lead to various emotional and physical problems. Fortunately, depression is treatable. However, treatment for depression is often delayed, imprecise, or missed entirely.</a:t>
            </a:r>
          </a:p>
          <a:p>
            <a:pPr lvl="0" indent="-139700" algn="just">
              <a:lnSpc>
                <a:spcPct val="115000"/>
              </a:lnSpc>
              <a:buClr>
                <a:schemeClr val="dk1"/>
              </a:buClr>
              <a:buSzPts val="1300"/>
              <a:buChar char="●"/>
            </a:pPr>
            <a:endParaRPr sz="1300" dirty="0">
              <a:solidFill>
                <a:schemeClr val="dk1"/>
              </a:solidFill>
              <a:highlight>
                <a:schemeClr val="lt1"/>
              </a:highlight>
            </a:endParaRPr>
          </a:p>
          <a:p>
            <a:pPr lvl="0" indent="-139700" algn="just">
              <a:lnSpc>
                <a:spcPct val="115000"/>
              </a:lnSpc>
              <a:buClr>
                <a:schemeClr val="dk1"/>
              </a:buClr>
              <a:buSzPts val="1300"/>
              <a:buChar char="●"/>
            </a:pPr>
            <a:r>
              <a:rPr lang="en-US" sz="1300" dirty="0">
                <a:solidFill>
                  <a:schemeClr val="dk1"/>
                </a:solidFill>
                <a:highlight>
                  <a:schemeClr val="lt1"/>
                </a:highlight>
              </a:rPr>
              <a:t>This project contributes to detect depression by   utilizing twitter data and proposing different    algorithms and comparing their efficiency and    performance in a kaggle dataset by using NLP    techniques.</a:t>
            </a:r>
          </a:p>
          <a:p>
            <a:pPr marL="0" lvl="0" indent="0" algn="just" rtl="0">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4525498" y="1201604"/>
            <a:ext cx="4248808" cy="3186606"/>
          </a:xfrm>
          <a:prstGeom prst="rect">
            <a:avLst/>
          </a:prstGeom>
        </p:spPr>
      </p:pic>
      <p:sp>
        <p:nvSpPr>
          <p:cNvPr id="4" name="TextBox 3"/>
          <p:cNvSpPr txBox="1"/>
          <p:nvPr/>
        </p:nvSpPr>
        <p:spPr>
          <a:xfrm>
            <a:off x="6385175" y="4827570"/>
            <a:ext cx="2585545" cy="307777"/>
          </a:xfrm>
          <a:prstGeom prst="rect">
            <a:avLst/>
          </a:prstGeom>
          <a:noFill/>
        </p:spPr>
        <p:txBody>
          <a:bodyPr wrap="square" rtlCol="0">
            <a:spAutoFit/>
          </a:bodyPr>
          <a:lstStyle/>
          <a:p>
            <a:r>
              <a:rPr lang="en-US" dirty="0">
                <a:solidFill>
                  <a:schemeClr val="bg1"/>
                </a:solidFill>
              </a:rPr>
              <a:t>Saurav </a:t>
            </a:r>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23348" y="37962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Real World Problem 	</a:t>
            </a:r>
            <a:endParaRPr dirty="0"/>
          </a:p>
        </p:txBody>
      </p:sp>
      <p:sp>
        <p:nvSpPr>
          <p:cNvPr id="100" name="Google Shape;100;p15"/>
          <p:cNvSpPr txBox="1">
            <a:spLocks noGrp="1"/>
          </p:cNvSpPr>
          <p:nvPr>
            <p:ph type="subTitle" idx="1"/>
          </p:nvPr>
        </p:nvSpPr>
        <p:spPr>
          <a:xfrm>
            <a:off x="523348" y="1248801"/>
            <a:ext cx="4427024" cy="2818800"/>
          </a:xfrm>
          <a:prstGeom prst="rect">
            <a:avLst/>
          </a:prstGeom>
        </p:spPr>
        <p:txBody>
          <a:bodyPr spcFirstLastPara="1" wrap="square" lIns="91425" tIns="45700" rIns="91425" bIns="45700" anchor="t" anchorCtr="0">
            <a:normAutofit/>
          </a:bodyPr>
          <a:lstStyle/>
          <a:p>
            <a:pPr marL="171450" lvl="0" indent="-311150">
              <a:buClr>
                <a:srgbClr val="000000"/>
              </a:buClr>
              <a:buSzPts val="1300"/>
              <a:buChar char="●"/>
            </a:pPr>
            <a:r>
              <a:rPr lang="en-US" sz="1200" b="1" i="1" dirty="0"/>
              <a:t>DEPRESSION, A Global Public Health Concern</a:t>
            </a:r>
          </a:p>
          <a:p>
            <a:pPr marL="171450" lvl="0" indent="-311150">
              <a:buClr>
                <a:srgbClr val="000000"/>
              </a:buClr>
              <a:buSzPts val="1300"/>
              <a:buChar char="●"/>
            </a:pPr>
            <a:endParaRPr lang="en-US" sz="1200" b="1" i="1" dirty="0"/>
          </a:p>
          <a:p>
            <a:pPr marL="0" lvl="0" indent="0" algn="just">
              <a:buClr>
                <a:srgbClr val="000000"/>
              </a:buClr>
              <a:buSzPts val="1300"/>
              <a:buNone/>
            </a:pPr>
            <a:r>
              <a:rPr lang="en-US" sz="1200" b="1" i="1" dirty="0"/>
              <a:t> </a:t>
            </a:r>
            <a:r>
              <a:rPr lang="en-US" sz="1200" dirty="0"/>
              <a:t>Depression is a significant contributor to the global burden of disease and affects people in all communities across the world. Today, depression is estimated to affect 350 million people. The World Mental Health Survey conducted in 17 countries found that on average about 1 in 20 people reported having an episode of depression in the previous year. Depressive disorders often start at a young age; they reduce people’s functioning and often are recurring. For these reasons, depression is the leading cause of disability worldwide in terms of total years lost due to disability. The demand for curbing depression and other mental health conditions is on the rise globally.</a:t>
            </a:r>
            <a:endParaRPr sz="1200" dirty="0"/>
          </a:p>
        </p:txBody>
      </p:sp>
      <p:pic>
        <p:nvPicPr>
          <p:cNvPr id="2" name="Picture 1"/>
          <p:cNvPicPr>
            <a:picLocks noChangeAspect="1"/>
          </p:cNvPicPr>
          <p:nvPr/>
        </p:nvPicPr>
        <p:blipFill>
          <a:blip r:embed="rId3"/>
          <a:stretch>
            <a:fillRect/>
          </a:stretch>
        </p:blipFill>
        <p:spPr>
          <a:xfrm>
            <a:off x="5046420" y="1248801"/>
            <a:ext cx="3897883" cy="2676525"/>
          </a:xfrm>
          <a:prstGeom prst="rect">
            <a:avLst/>
          </a:prstGeom>
        </p:spPr>
      </p:pic>
      <p:pic>
        <p:nvPicPr>
          <p:cNvPr id="3" name="Picture 2"/>
          <p:cNvPicPr>
            <a:picLocks noChangeAspect="1"/>
          </p:cNvPicPr>
          <p:nvPr/>
        </p:nvPicPr>
        <p:blipFill>
          <a:blip r:embed="rId4"/>
          <a:stretch>
            <a:fillRect/>
          </a:stretch>
        </p:blipFill>
        <p:spPr>
          <a:xfrm>
            <a:off x="6534686" y="4794502"/>
            <a:ext cx="2609314" cy="3779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737650" y="582907"/>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Dataset</a:t>
            </a:r>
            <a:endParaRPr dirty="0"/>
          </a:p>
        </p:txBody>
      </p:sp>
      <p:sp>
        <p:nvSpPr>
          <p:cNvPr id="115" name="Google Shape;115;p16"/>
          <p:cNvSpPr txBox="1">
            <a:spLocks noGrp="1"/>
          </p:cNvSpPr>
          <p:nvPr>
            <p:ph type="subTitle" idx="1"/>
          </p:nvPr>
        </p:nvSpPr>
        <p:spPr>
          <a:xfrm>
            <a:off x="298900" y="810450"/>
            <a:ext cx="4440900" cy="3522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sz="1300" dirty="0"/>
          </a:p>
          <a:p>
            <a:pPr marL="457200" lvl="0" indent="0" algn="l" rtl="0">
              <a:spcBef>
                <a:spcPts val="0"/>
              </a:spcBef>
              <a:spcAft>
                <a:spcPts val="0"/>
              </a:spcAft>
              <a:buNone/>
            </a:pPr>
            <a:endParaRPr sz="1300" dirty="0"/>
          </a:p>
          <a:p>
            <a:pPr lvl="0" indent="-311150" algn="just">
              <a:buClr>
                <a:schemeClr val="dk1"/>
              </a:buClr>
              <a:buSzPts val="1300"/>
              <a:buChar char="●"/>
            </a:pPr>
            <a:r>
              <a:rPr lang="en-US" sz="1300" dirty="0"/>
              <a:t>The dataset is available on Kaggle. It consists of 15 million tweets that are labeled as tweets that indicate depression or tweets that do not indicate depression. The dataset is unbiased. We have roughly the same number of tweets in each of the two classes.</a:t>
            </a:r>
          </a:p>
          <a:p>
            <a:pPr marL="457200" lvl="0" indent="0" algn="l" rtl="0">
              <a:spcBef>
                <a:spcPts val="0"/>
              </a:spcBef>
              <a:spcAft>
                <a:spcPts val="0"/>
              </a:spcAft>
              <a:buNone/>
            </a:pPr>
            <a:endParaRPr sz="1300" dirty="0"/>
          </a:p>
          <a:p>
            <a:pPr marL="457200" lvl="0" indent="0" algn="l" rtl="0">
              <a:spcBef>
                <a:spcPts val="0"/>
              </a:spcBef>
              <a:spcAft>
                <a:spcPts val="0"/>
              </a:spcAft>
              <a:buNone/>
            </a:pPr>
            <a:endParaRPr sz="1300" dirty="0"/>
          </a:p>
          <a:p>
            <a:pPr marL="0" lvl="0" indent="0" algn="l" rtl="0">
              <a:spcBef>
                <a:spcPts val="0"/>
              </a:spcBef>
              <a:spcAft>
                <a:spcPts val="1800"/>
              </a:spcAft>
              <a:buNone/>
            </a:pPr>
            <a:endParaRPr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952" y="783520"/>
            <a:ext cx="3881888" cy="16957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842" y="2479293"/>
            <a:ext cx="3568108" cy="2089310"/>
          </a:xfrm>
          <a:prstGeom prst="rect">
            <a:avLst/>
          </a:prstGeom>
        </p:spPr>
      </p:pic>
      <p:pic>
        <p:nvPicPr>
          <p:cNvPr id="5" name="Picture 4"/>
          <p:cNvPicPr>
            <a:picLocks noChangeAspect="1"/>
          </p:cNvPicPr>
          <p:nvPr/>
        </p:nvPicPr>
        <p:blipFill>
          <a:blip r:embed="rId5"/>
          <a:stretch>
            <a:fillRect/>
          </a:stretch>
        </p:blipFill>
        <p:spPr>
          <a:xfrm>
            <a:off x="6132636" y="4765515"/>
            <a:ext cx="2609314" cy="377985"/>
          </a:xfrm>
          <a:prstGeom prst="rect">
            <a:avLst/>
          </a:prstGeom>
        </p:spPr>
      </p:pic>
      <p:pic>
        <p:nvPicPr>
          <p:cNvPr id="11" name="Picture 10">
            <a:extLst>
              <a:ext uri="{FF2B5EF4-FFF2-40B4-BE49-F238E27FC236}">
                <a16:creationId xmlns:a16="http://schemas.microsoft.com/office/drawing/2014/main" id="{A9AE2A29-1E43-458F-B4E5-EBC26F14AC00}"/>
              </a:ext>
            </a:extLst>
          </p:cNvPr>
          <p:cNvPicPr>
            <a:picLocks noChangeAspect="1"/>
          </p:cNvPicPr>
          <p:nvPr/>
        </p:nvPicPr>
        <p:blipFill>
          <a:blip r:embed="rId6"/>
          <a:stretch>
            <a:fillRect/>
          </a:stretch>
        </p:blipFill>
        <p:spPr>
          <a:xfrm>
            <a:off x="1576309" y="2571750"/>
            <a:ext cx="3256112" cy="21420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endParaRPr lang="en-IN" dirty="0"/>
          </a:p>
        </p:txBody>
      </p:sp>
      <p:pic>
        <p:nvPicPr>
          <p:cNvPr id="5" name="Picture 4"/>
          <p:cNvPicPr>
            <a:picLocks noChangeAspect="1"/>
          </p:cNvPicPr>
          <p:nvPr/>
        </p:nvPicPr>
        <p:blipFill>
          <a:blip r:embed="rId2"/>
          <a:stretch>
            <a:fillRect/>
          </a:stretch>
        </p:blipFill>
        <p:spPr>
          <a:xfrm>
            <a:off x="712535" y="1679893"/>
            <a:ext cx="3282991" cy="2853022"/>
          </a:xfrm>
          <a:prstGeom prst="rect">
            <a:avLst/>
          </a:prstGeom>
        </p:spPr>
      </p:pic>
      <p:pic>
        <p:nvPicPr>
          <p:cNvPr id="6" name="Picture 5"/>
          <p:cNvPicPr>
            <a:picLocks noChangeAspect="1"/>
          </p:cNvPicPr>
          <p:nvPr/>
        </p:nvPicPr>
        <p:blipFill>
          <a:blip r:embed="rId3"/>
          <a:stretch>
            <a:fillRect/>
          </a:stretch>
        </p:blipFill>
        <p:spPr>
          <a:xfrm>
            <a:off x="4593861" y="759070"/>
            <a:ext cx="3993186" cy="2018993"/>
          </a:xfrm>
          <a:prstGeom prst="rect">
            <a:avLst/>
          </a:prstGeom>
        </p:spPr>
      </p:pic>
      <p:pic>
        <p:nvPicPr>
          <p:cNvPr id="7" name="Picture 6"/>
          <p:cNvPicPr>
            <a:picLocks noChangeAspect="1"/>
          </p:cNvPicPr>
          <p:nvPr/>
        </p:nvPicPr>
        <p:blipFill>
          <a:blip r:embed="rId4"/>
          <a:stretch>
            <a:fillRect/>
          </a:stretch>
        </p:blipFill>
        <p:spPr>
          <a:xfrm>
            <a:off x="4687614" y="2778063"/>
            <a:ext cx="3873137" cy="1938473"/>
          </a:xfrm>
          <a:prstGeom prst="rect">
            <a:avLst/>
          </a:prstGeom>
        </p:spPr>
      </p:pic>
      <p:pic>
        <p:nvPicPr>
          <p:cNvPr id="8" name="Picture 7"/>
          <p:cNvPicPr>
            <a:picLocks noChangeAspect="1"/>
          </p:cNvPicPr>
          <p:nvPr/>
        </p:nvPicPr>
        <p:blipFill>
          <a:blip r:embed="rId5"/>
          <a:stretch>
            <a:fillRect/>
          </a:stretch>
        </p:blipFill>
        <p:spPr>
          <a:xfrm>
            <a:off x="6357385" y="4797056"/>
            <a:ext cx="2609314" cy="377985"/>
          </a:xfrm>
          <a:prstGeom prst="rect">
            <a:avLst/>
          </a:prstGeom>
        </p:spPr>
      </p:pic>
    </p:spTree>
    <p:extLst>
      <p:ext uri="{BB962C8B-B14F-4D97-AF65-F5344CB8AC3E}">
        <p14:creationId xmlns:p14="http://schemas.microsoft.com/office/powerpoint/2010/main" val="296419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779046" y="537250"/>
            <a:ext cx="8004300" cy="699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Methodology</a:t>
            </a:r>
            <a:endParaRPr dirty="0"/>
          </a:p>
        </p:txBody>
      </p:sp>
      <p:sp>
        <p:nvSpPr>
          <p:cNvPr id="124" name="Google Shape;124;p17"/>
          <p:cNvSpPr txBox="1">
            <a:spLocks noGrp="1"/>
          </p:cNvSpPr>
          <p:nvPr>
            <p:ph type="subTitle" idx="1"/>
          </p:nvPr>
        </p:nvSpPr>
        <p:spPr>
          <a:xfrm>
            <a:off x="526798" y="1922355"/>
            <a:ext cx="4423574" cy="3892500"/>
          </a:xfrm>
          <a:prstGeom prst="rect">
            <a:avLst/>
          </a:prstGeom>
        </p:spPr>
        <p:txBody>
          <a:bodyPr spcFirstLastPara="1" wrap="square" lIns="91425" tIns="45700" rIns="91425" bIns="45700" anchor="t" anchorCtr="0">
            <a:normAutofit/>
          </a:bodyPr>
          <a:lstStyle/>
          <a:p>
            <a:pPr marL="285750" lvl="0" indent="-285750" algn="just">
              <a:buFont typeface="Arial" panose="020B0604020202020204" pitchFamily="34" charset="0"/>
              <a:buChar char="•"/>
            </a:pPr>
            <a:r>
              <a:rPr lang="en-US" sz="1300" dirty="0"/>
              <a:t>We propose building the system on binary classification technique of sentiment classification techniques. In binary classification technique each document di in D where D = {d1, d2, d3, ..... </a:t>
            </a:r>
            <a:r>
              <a:rPr lang="en-US" sz="1300" dirty="0" err="1"/>
              <a:t>dn</a:t>
            </a:r>
            <a:r>
              <a:rPr lang="en-US" sz="1300" dirty="0"/>
              <a:t>} are classified into category C where C = {Positive, Negative} i.e. {Depressed, Not Depressed}.  In our proposed methodology, there are four main components that are preprocessing, feature extraction, model selection and accuracy metrics.</a:t>
            </a:r>
            <a:r>
              <a:rPr lang="en" sz="1300" dirty="0"/>
              <a:t>	</a:t>
            </a:r>
            <a:endParaRPr sz="1300" dirty="0"/>
          </a:p>
          <a:p>
            <a:pPr marL="3657600" lvl="0" indent="0" algn="l" rtl="0">
              <a:spcBef>
                <a:spcPts val="0"/>
              </a:spcBef>
              <a:spcAft>
                <a:spcPts val="0"/>
              </a:spcAft>
              <a:buNone/>
            </a:pPr>
            <a:r>
              <a:rPr lang="en" sz="1300" dirty="0"/>
              <a:t>		 </a:t>
            </a:r>
            <a:endParaRPr sz="1300" dirty="0"/>
          </a:p>
        </p:txBody>
      </p:sp>
      <p:sp>
        <p:nvSpPr>
          <p:cNvPr id="130" name="Google Shape;130;p17"/>
          <p:cNvSpPr/>
          <p:nvPr/>
        </p:nvSpPr>
        <p:spPr>
          <a:xfrm>
            <a:off x="1130400" y="4390050"/>
            <a:ext cx="1374371" cy="154949"/>
          </a:xfrm>
          <a:prstGeom prst="rect">
            <a:avLst/>
          </a:prstGeom>
        </p:spPr>
        <p:txBody>
          <a:bodyPr>
            <a:prstTxWarp prst="textPlain">
              <a:avLst/>
            </a:prstTxWarp>
          </a:bodyPr>
          <a:lstStyle/>
          <a:p>
            <a:pPr lvl="0" algn="ctr"/>
            <a:endParaRPr b="0" i="0" dirty="0">
              <a:ln w="9525" cap="flat" cmpd="sng">
                <a:solidFill>
                  <a:schemeClr val="dk1"/>
                </a:solidFill>
                <a:prstDash val="solid"/>
                <a:round/>
                <a:headEnd type="none" w="sm" len="sm"/>
                <a:tailEnd type="none" w="sm" len="sm"/>
              </a:ln>
              <a:solidFill>
                <a:schemeClr val="dk1"/>
              </a:solidFill>
              <a:latin typeface="Arial"/>
            </a:endParaRPr>
          </a:p>
        </p:txBody>
      </p:sp>
      <p:pic>
        <p:nvPicPr>
          <p:cNvPr id="2" name="Picture 1"/>
          <p:cNvPicPr>
            <a:picLocks noChangeAspect="1"/>
          </p:cNvPicPr>
          <p:nvPr/>
        </p:nvPicPr>
        <p:blipFill>
          <a:blip r:embed="rId3"/>
          <a:stretch>
            <a:fillRect/>
          </a:stretch>
        </p:blipFill>
        <p:spPr>
          <a:xfrm>
            <a:off x="5275394" y="886750"/>
            <a:ext cx="3371318" cy="1851535"/>
          </a:xfrm>
          <a:prstGeom prst="rect">
            <a:avLst/>
          </a:prstGeom>
        </p:spPr>
      </p:pic>
      <p:pic>
        <p:nvPicPr>
          <p:cNvPr id="3" name="Picture 2"/>
          <p:cNvPicPr>
            <a:picLocks noChangeAspect="1"/>
          </p:cNvPicPr>
          <p:nvPr/>
        </p:nvPicPr>
        <p:blipFill>
          <a:blip r:embed="rId4"/>
          <a:stretch>
            <a:fillRect/>
          </a:stretch>
        </p:blipFill>
        <p:spPr>
          <a:xfrm>
            <a:off x="5280446" y="2932385"/>
            <a:ext cx="3366266" cy="1752437"/>
          </a:xfrm>
          <a:prstGeom prst="rect">
            <a:avLst/>
          </a:prstGeom>
        </p:spPr>
      </p:pic>
      <p:sp>
        <p:nvSpPr>
          <p:cNvPr id="5" name="TextBox 4"/>
          <p:cNvSpPr txBox="1"/>
          <p:nvPr/>
        </p:nvSpPr>
        <p:spPr>
          <a:xfrm>
            <a:off x="6274578" y="4835723"/>
            <a:ext cx="2501462" cy="307777"/>
          </a:xfrm>
          <a:prstGeom prst="rect">
            <a:avLst/>
          </a:prstGeom>
          <a:noFill/>
        </p:spPr>
        <p:txBody>
          <a:bodyPr wrap="square" rtlCol="0">
            <a:spAutoFit/>
          </a:bodyPr>
          <a:lstStyle/>
          <a:p>
            <a:r>
              <a:rPr lang="en-US" dirty="0">
                <a:solidFill>
                  <a:schemeClr val="bg1"/>
                </a:solidFill>
              </a:rPr>
              <a:t>Vishwas</a:t>
            </a: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Pre-processing</a:t>
            </a:r>
          </a:p>
        </p:txBody>
      </p:sp>
      <p:sp>
        <p:nvSpPr>
          <p:cNvPr id="3" name="Subtitle 2"/>
          <p:cNvSpPr>
            <a:spLocks noGrp="1"/>
          </p:cNvSpPr>
          <p:nvPr>
            <p:ph type="subTitle" idx="1"/>
          </p:nvPr>
        </p:nvSpPr>
        <p:spPr>
          <a:xfrm>
            <a:off x="516448" y="1679893"/>
            <a:ext cx="4108104" cy="3326359"/>
          </a:xfrm>
        </p:spPr>
        <p:txBody>
          <a:bodyPr/>
          <a:lstStyle/>
          <a:p>
            <a:pPr marL="400050" indent="-285750">
              <a:buFont typeface="Arial" panose="020B0604020202020204" pitchFamily="34" charset="0"/>
              <a:buChar char="•"/>
            </a:pPr>
            <a:r>
              <a:rPr lang="en-US" sz="1400" dirty="0"/>
              <a:t> Remove all URLs, hashtags, target words </a:t>
            </a:r>
          </a:p>
          <a:p>
            <a:pPr marL="114300" indent="0">
              <a:buNone/>
            </a:pPr>
            <a:r>
              <a:rPr lang="en-US" sz="1400" dirty="0"/>
              <a:t>       like (@username)</a:t>
            </a:r>
          </a:p>
          <a:p>
            <a:pPr>
              <a:buFont typeface="Arial" panose="020B0604020202020204" pitchFamily="34" charset="0"/>
              <a:buChar char="•"/>
            </a:pPr>
            <a:r>
              <a:rPr lang="en-US" sz="1400" dirty="0"/>
              <a:t>Remove all the emoticons</a:t>
            </a:r>
          </a:p>
          <a:p>
            <a:pPr>
              <a:buFont typeface="Arial" panose="020B0604020202020204" pitchFamily="34" charset="0"/>
              <a:buChar char="•"/>
            </a:pPr>
            <a:r>
              <a:rPr lang="en-US" sz="1400" dirty="0"/>
              <a:t>Remove all punctuations, symbols, numbers</a:t>
            </a:r>
          </a:p>
          <a:p>
            <a:pPr>
              <a:buFont typeface="Arial" panose="020B0604020202020204" pitchFamily="34" charset="0"/>
              <a:buChar char="•"/>
            </a:pPr>
            <a:r>
              <a:rPr lang="en-US" sz="1400" dirty="0"/>
              <a:t>Remove Stop Words</a:t>
            </a:r>
          </a:p>
          <a:p>
            <a:pPr>
              <a:buFont typeface="Arial" panose="020B0604020202020204" pitchFamily="34" charset="0"/>
              <a:buChar char="•"/>
            </a:pPr>
            <a:r>
              <a:rPr lang="en-US" sz="1400" dirty="0"/>
              <a:t>Remove Non-English Tweets</a:t>
            </a:r>
          </a:p>
          <a:p>
            <a:endParaRPr lang="en-IN" dirty="0"/>
          </a:p>
        </p:txBody>
      </p:sp>
      <p:pic>
        <p:nvPicPr>
          <p:cNvPr id="5" name="Picture 4"/>
          <p:cNvPicPr>
            <a:picLocks noChangeAspect="1"/>
          </p:cNvPicPr>
          <p:nvPr/>
        </p:nvPicPr>
        <p:blipFill>
          <a:blip r:embed="rId2"/>
          <a:stretch>
            <a:fillRect/>
          </a:stretch>
        </p:blipFill>
        <p:spPr>
          <a:xfrm>
            <a:off x="5068756" y="860350"/>
            <a:ext cx="3465700" cy="21140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531" y="3196250"/>
            <a:ext cx="5548469" cy="1394697"/>
          </a:xfrm>
          <a:prstGeom prst="rect">
            <a:avLst/>
          </a:prstGeom>
        </p:spPr>
      </p:pic>
      <p:sp>
        <p:nvSpPr>
          <p:cNvPr id="10" name="TextBox 9">
            <a:extLst>
              <a:ext uri="{FF2B5EF4-FFF2-40B4-BE49-F238E27FC236}">
                <a16:creationId xmlns:a16="http://schemas.microsoft.com/office/drawing/2014/main" id="{8445D633-0DCF-4C0E-A966-C2EACF5E818C}"/>
              </a:ext>
            </a:extLst>
          </p:cNvPr>
          <p:cNvSpPr txBox="1"/>
          <p:nvPr/>
        </p:nvSpPr>
        <p:spPr>
          <a:xfrm>
            <a:off x="6274578" y="4835723"/>
            <a:ext cx="2501462" cy="307777"/>
          </a:xfrm>
          <a:prstGeom prst="rect">
            <a:avLst/>
          </a:prstGeom>
          <a:noFill/>
        </p:spPr>
        <p:txBody>
          <a:bodyPr wrap="square" rtlCol="0">
            <a:spAutoFit/>
          </a:bodyPr>
          <a:lstStyle/>
          <a:p>
            <a:r>
              <a:rPr lang="en-US" dirty="0">
                <a:solidFill>
                  <a:schemeClr val="bg1"/>
                </a:solidFill>
              </a:rPr>
              <a:t>Vishwas</a:t>
            </a:r>
            <a:endParaRPr lang="en-IN" dirty="0">
              <a:solidFill>
                <a:schemeClr val="bg1"/>
              </a:solidFill>
            </a:endParaRPr>
          </a:p>
        </p:txBody>
      </p:sp>
    </p:spTree>
    <p:extLst>
      <p:ext uri="{BB962C8B-B14F-4D97-AF65-F5344CB8AC3E}">
        <p14:creationId xmlns:p14="http://schemas.microsoft.com/office/powerpoint/2010/main" val="25179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Wrangling</a:t>
            </a:r>
          </a:p>
        </p:txBody>
      </p:sp>
      <p:sp>
        <p:nvSpPr>
          <p:cNvPr id="3" name="Subtitle 2"/>
          <p:cNvSpPr>
            <a:spLocks noGrp="1"/>
          </p:cNvSpPr>
          <p:nvPr>
            <p:ph type="subTitle" idx="1"/>
          </p:nvPr>
        </p:nvSpPr>
        <p:spPr>
          <a:xfrm>
            <a:off x="523348" y="1696495"/>
            <a:ext cx="4648563" cy="2818800"/>
          </a:xfrm>
        </p:spPr>
        <p:txBody>
          <a:bodyPr>
            <a:normAutofit/>
          </a:bodyPr>
          <a:lstStyle/>
          <a:p>
            <a:pPr lvl="0" algn="just">
              <a:buFont typeface="Arial" panose="020B0604020202020204" pitchFamily="34" charset="0"/>
              <a:buChar char="•"/>
            </a:pPr>
            <a:r>
              <a:rPr lang="x-none" sz="1200" b="1" i="1" dirty="0"/>
              <a:t>Tokenization</a:t>
            </a:r>
            <a:r>
              <a:rPr lang="x-none" sz="1200" i="1" dirty="0"/>
              <a:t>:-</a:t>
            </a:r>
            <a:r>
              <a:rPr lang="x-none" sz="1200" dirty="0"/>
              <a:t> It is the process of breaking a stream of text up into words, symbols and other meaningful elements called “tokens”. It is done so that we can look at the tokens as individual components that form a tweet. </a:t>
            </a:r>
            <a:endParaRPr lang="en-IN" sz="1200" dirty="0"/>
          </a:p>
          <a:p>
            <a:endParaRPr lang="en-US" sz="1600" dirty="0"/>
          </a:p>
          <a:p>
            <a:pPr marL="400050" indent="-285750" algn="just">
              <a:buFont typeface="Arial" panose="020B0604020202020204" pitchFamily="34" charset="0"/>
              <a:buChar char="•"/>
            </a:pPr>
            <a:r>
              <a:rPr lang="en-US" sz="1200" b="1" i="1" dirty="0"/>
              <a:t>Lemmatization</a:t>
            </a:r>
            <a:r>
              <a:rPr lang="en-US" sz="1200" dirty="0"/>
              <a:t>:- Lemmatization usually refers to doing things properly with the use of a vocabulary and morphological analysis of words, normally aiming to remove inflectional endings only and to return the base or dictionary form of a word, which is known as lemmatization. For example, in our case a word such as beautiful will be converted to its root form which is beauty</a:t>
            </a:r>
            <a:r>
              <a:rPr lang="en-US" sz="1400" dirty="0"/>
              <a:t>. </a:t>
            </a:r>
            <a:endParaRPr lang="en-IN" sz="1400" dirty="0"/>
          </a:p>
        </p:txBody>
      </p:sp>
      <p:pic>
        <p:nvPicPr>
          <p:cNvPr id="5" name="Picture 4"/>
          <p:cNvPicPr>
            <a:picLocks noChangeAspect="1"/>
          </p:cNvPicPr>
          <p:nvPr/>
        </p:nvPicPr>
        <p:blipFill>
          <a:blip r:embed="rId2"/>
          <a:stretch>
            <a:fillRect/>
          </a:stretch>
        </p:blipFill>
        <p:spPr>
          <a:xfrm>
            <a:off x="5171911" y="759070"/>
            <a:ext cx="3444008" cy="2091514"/>
          </a:xfrm>
          <a:prstGeom prst="rect">
            <a:avLst/>
          </a:prstGeom>
        </p:spPr>
      </p:pic>
      <p:pic>
        <p:nvPicPr>
          <p:cNvPr id="6" name="Picture 5"/>
          <p:cNvPicPr>
            <a:picLocks noChangeAspect="1"/>
          </p:cNvPicPr>
          <p:nvPr/>
        </p:nvPicPr>
        <p:blipFill>
          <a:blip r:embed="rId3"/>
          <a:stretch>
            <a:fillRect/>
          </a:stretch>
        </p:blipFill>
        <p:spPr>
          <a:xfrm>
            <a:off x="5171911" y="3170551"/>
            <a:ext cx="3972089" cy="1024777"/>
          </a:xfrm>
          <a:prstGeom prst="rect">
            <a:avLst/>
          </a:prstGeom>
        </p:spPr>
      </p:pic>
      <p:sp>
        <p:nvSpPr>
          <p:cNvPr id="10" name="TextBox 9">
            <a:extLst>
              <a:ext uri="{FF2B5EF4-FFF2-40B4-BE49-F238E27FC236}">
                <a16:creationId xmlns:a16="http://schemas.microsoft.com/office/drawing/2014/main" id="{5CB98B5C-B9C3-4A5D-A534-D6A666B23065}"/>
              </a:ext>
            </a:extLst>
          </p:cNvPr>
          <p:cNvSpPr txBox="1"/>
          <p:nvPr/>
        </p:nvSpPr>
        <p:spPr>
          <a:xfrm>
            <a:off x="6274578" y="4835723"/>
            <a:ext cx="2501462" cy="307777"/>
          </a:xfrm>
          <a:prstGeom prst="rect">
            <a:avLst/>
          </a:prstGeom>
          <a:noFill/>
        </p:spPr>
        <p:txBody>
          <a:bodyPr wrap="square" rtlCol="0">
            <a:spAutoFit/>
          </a:bodyPr>
          <a:lstStyle/>
          <a:p>
            <a:r>
              <a:rPr lang="en-US" dirty="0">
                <a:solidFill>
                  <a:schemeClr val="bg1"/>
                </a:solidFill>
              </a:rPr>
              <a:t>Vishwas</a:t>
            </a:r>
            <a:endParaRPr lang="en-IN" dirty="0">
              <a:solidFill>
                <a:schemeClr val="bg1"/>
              </a:solidFill>
            </a:endParaRPr>
          </a:p>
        </p:txBody>
      </p:sp>
    </p:spTree>
    <p:extLst>
      <p:ext uri="{BB962C8B-B14F-4D97-AF65-F5344CB8AC3E}">
        <p14:creationId xmlns:p14="http://schemas.microsoft.com/office/powerpoint/2010/main" val="194301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Data Wrangling</a:t>
            </a:r>
          </a:p>
        </p:txBody>
      </p:sp>
      <p:sp>
        <p:nvSpPr>
          <p:cNvPr id="3" name="Subtitle 2"/>
          <p:cNvSpPr>
            <a:spLocks noGrp="1"/>
          </p:cNvSpPr>
          <p:nvPr>
            <p:ph type="subTitle" idx="1"/>
          </p:nvPr>
        </p:nvSpPr>
        <p:spPr>
          <a:xfrm>
            <a:off x="523348" y="1543794"/>
            <a:ext cx="4648563" cy="3057225"/>
          </a:xfrm>
        </p:spPr>
        <p:txBody>
          <a:bodyPr>
            <a:normAutofit/>
          </a:bodyPr>
          <a:lstStyle/>
          <a:p>
            <a:pPr lvl="0" algn="just">
              <a:buFont typeface="Arial" panose="020B0604020202020204" pitchFamily="34" charset="0"/>
              <a:buChar char="•"/>
            </a:pPr>
            <a:r>
              <a:rPr lang="en-US" sz="1200" b="1" i="1" dirty="0"/>
              <a:t>Stop Word Removal</a:t>
            </a:r>
            <a:r>
              <a:rPr lang="en-US" sz="1200" dirty="0"/>
              <a:t>:- Stop words are a class of some extremely common words which hold no additional information when used in a text and are thus claimed to be useless. Examples include “a”, “an”, “the”, “he”, “she”, “by”, “on”, etc.</a:t>
            </a:r>
          </a:p>
          <a:p>
            <a:pPr lvl="0" algn="just">
              <a:buFont typeface="Arial" panose="020B0604020202020204" pitchFamily="34" charset="0"/>
              <a:buChar char="•"/>
            </a:pPr>
            <a:endParaRPr lang="en-US" sz="1600" dirty="0"/>
          </a:p>
          <a:p>
            <a:pPr marL="400050" indent="-285750" algn="just">
              <a:buFont typeface="Arial" panose="020B0604020202020204" pitchFamily="34" charset="0"/>
              <a:buChar char="•"/>
            </a:pPr>
            <a:r>
              <a:rPr lang="en-US" sz="1200" b="1" i="1" dirty="0"/>
              <a:t>Text Vectorization</a:t>
            </a:r>
            <a:r>
              <a:rPr lang="en-US" sz="1200" dirty="0"/>
              <a:t>:- Text Vectorization is the process of converting text into numerical representation. To feed in the data to a Machine Learning or Deep learning Model, we have to convert our text data to a numerical representation for our Model to train on. </a:t>
            </a:r>
          </a:p>
          <a:p>
            <a:pPr marL="400050" indent="-285750" algn="just">
              <a:buFont typeface="Arial" panose="020B0604020202020204" pitchFamily="34" charset="0"/>
              <a:buChar char="•"/>
            </a:pPr>
            <a:endParaRPr lang="en-US" sz="1200" dirty="0"/>
          </a:p>
          <a:p>
            <a:pPr marL="400050" indent="-285750" algn="just">
              <a:buFont typeface="Arial" panose="020B0604020202020204" pitchFamily="34" charset="0"/>
              <a:buChar char="•"/>
            </a:pPr>
            <a:r>
              <a:rPr lang="en-US" sz="1200" b="1" i="1" dirty="0"/>
              <a:t>Bag of Words</a:t>
            </a:r>
            <a:r>
              <a:rPr lang="en-US" sz="1200" dirty="0"/>
              <a:t>:- The bag-of-words model is a simplifying representation used in natural language processing and information retrieval (IR).</a:t>
            </a:r>
            <a:endParaRPr lang="en-IN" sz="1200" dirty="0"/>
          </a:p>
        </p:txBody>
      </p:sp>
      <p:pic>
        <p:nvPicPr>
          <p:cNvPr id="7" name="Picture 6"/>
          <p:cNvPicPr>
            <a:picLocks noChangeAspect="1"/>
          </p:cNvPicPr>
          <p:nvPr/>
        </p:nvPicPr>
        <p:blipFill>
          <a:blip r:embed="rId2"/>
          <a:stretch>
            <a:fillRect/>
          </a:stretch>
        </p:blipFill>
        <p:spPr>
          <a:xfrm>
            <a:off x="5171911" y="607545"/>
            <a:ext cx="3710902" cy="2212269"/>
          </a:xfrm>
          <a:prstGeom prst="rect">
            <a:avLst/>
          </a:prstGeom>
        </p:spPr>
      </p:pic>
      <p:pic>
        <p:nvPicPr>
          <p:cNvPr id="9" name="Picture 8"/>
          <p:cNvPicPr>
            <a:picLocks noChangeAspect="1"/>
          </p:cNvPicPr>
          <p:nvPr/>
        </p:nvPicPr>
        <p:blipFill>
          <a:blip r:embed="rId3"/>
          <a:stretch>
            <a:fillRect/>
          </a:stretch>
        </p:blipFill>
        <p:spPr>
          <a:xfrm>
            <a:off x="5237476" y="2819813"/>
            <a:ext cx="3579772" cy="1781206"/>
          </a:xfrm>
          <a:prstGeom prst="rect">
            <a:avLst/>
          </a:prstGeom>
        </p:spPr>
      </p:pic>
      <p:sp>
        <p:nvSpPr>
          <p:cNvPr id="11" name="TextBox 10">
            <a:extLst>
              <a:ext uri="{FF2B5EF4-FFF2-40B4-BE49-F238E27FC236}">
                <a16:creationId xmlns:a16="http://schemas.microsoft.com/office/drawing/2014/main" id="{8E2AA80C-7F38-4906-BE86-8A2A108FDA02}"/>
              </a:ext>
            </a:extLst>
          </p:cNvPr>
          <p:cNvSpPr txBox="1"/>
          <p:nvPr/>
        </p:nvSpPr>
        <p:spPr>
          <a:xfrm>
            <a:off x="6274578" y="4835723"/>
            <a:ext cx="2501462" cy="307777"/>
          </a:xfrm>
          <a:prstGeom prst="rect">
            <a:avLst/>
          </a:prstGeom>
          <a:noFill/>
        </p:spPr>
        <p:txBody>
          <a:bodyPr wrap="square" rtlCol="0">
            <a:spAutoFit/>
          </a:bodyPr>
          <a:lstStyle/>
          <a:p>
            <a:r>
              <a:rPr lang="en-US" dirty="0">
                <a:solidFill>
                  <a:schemeClr val="bg1"/>
                </a:solidFill>
              </a:rPr>
              <a:t>Vishwas</a:t>
            </a:r>
            <a:endParaRPr lang="en-IN" dirty="0">
              <a:solidFill>
                <a:schemeClr val="bg1"/>
              </a:solidFill>
            </a:endParaRPr>
          </a:p>
        </p:txBody>
      </p:sp>
    </p:spTree>
    <p:extLst>
      <p:ext uri="{BB962C8B-B14F-4D97-AF65-F5344CB8AC3E}">
        <p14:creationId xmlns:p14="http://schemas.microsoft.com/office/powerpoint/2010/main" val="3553611592"/>
      </p:ext>
    </p:extLst>
  </p:cSld>
  <p:clrMapOvr>
    <a:masterClrMapping/>
  </p:clrMapOvr>
</p:sld>
</file>

<file path=ppt/theme/theme1.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1325</Words>
  <Application>Microsoft Office PowerPoint</Application>
  <PresentationFormat>On-screen Show (16:9)</PresentationFormat>
  <Paragraphs>81</Paragraphs>
  <Slides>15</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Noto Sans Symbols</vt:lpstr>
      <vt:lpstr>Main</vt:lpstr>
      <vt:lpstr>PowerPoint Presentation</vt:lpstr>
      <vt:lpstr>Problem Statement</vt:lpstr>
      <vt:lpstr>Real World Problem  </vt:lpstr>
      <vt:lpstr>Dataset</vt:lpstr>
      <vt:lpstr>Data Visualization</vt:lpstr>
      <vt:lpstr>Methodology</vt:lpstr>
      <vt:lpstr>Data Pre-processing</vt:lpstr>
      <vt:lpstr>Data Wrangling</vt:lpstr>
      <vt:lpstr>Data Wrangling</vt:lpstr>
      <vt:lpstr>Model - Naïve Bayes </vt:lpstr>
      <vt:lpstr>Model - LR</vt:lpstr>
      <vt:lpstr>Model - ANN </vt:lpstr>
      <vt:lpstr>Key Results</vt:lpstr>
      <vt:lpstr>Citations and 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saurav s</dc:creator>
  <cp:lastModifiedBy>Sushant</cp:lastModifiedBy>
  <cp:revision>24</cp:revision>
  <dcterms:modified xsi:type="dcterms:W3CDTF">2022-04-25T17:36:21Z</dcterms:modified>
</cp:coreProperties>
</file>